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4" r:id="rId2"/>
    <p:sldId id="391" r:id="rId3"/>
    <p:sldId id="376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2" autoAdjust="0"/>
    <p:restoredTop sz="90439" autoAdjust="0"/>
  </p:normalViewPr>
  <p:slideViewPr>
    <p:cSldViewPr snapToGrid="0">
      <p:cViewPr varScale="1">
        <p:scale>
          <a:sx n="100" d="100"/>
          <a:sy n="100" d="100"/>
        </p:scale>
        <p:origin x="1284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A9A40-EEFA-4066-8447-A88F02728F9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8FB8A-3F27-426D-9E68-D5FD70FEC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90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ikorea.org/cs231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 알파고가 </a:t>
            </a:r>
            <a:r>
              <a:rPr lang="ko-KR" altLang="en-US" dirty="0" err="1"/>
              <a:t>이세돌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단을 이기는 세기적인 사건을 기억하시죠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알파고가 이 </a:t>
            </a:r>
            <a:r>
              <a:rPr lang="en-US" altLang="ko-KR" dirty="0"/>
              <a:t>DQN</a:t>
            </a:r>
            <a:r>
              <a:rPr lang="ko-KR" altLang="en-US" dirty="0"/>
              <a:t> 모델을 사용하였습니다</a:t>
            </a:r>
            <a:endParaRPr lang="en-US" altLang="ko-KR" dirty="0"/>
          </a:p>
          <a:p>
            <a:r>
              <a:rPr lang="en-US" altLang="ko-KR" dirty="0"/>
              <a:t>DQN</a:t>
            </a:r>
            <a:r>
              <a:rPr lang="ko-KR" altLang="en-US" dirty="0"/>
              <a:t> 모델은</a:t>
            </a:r>
            <a:r>
              <a:rPr lang="en-US" altLang="ko-KR" dirty="0"/>
              <a:t> </a:t>
            </a:r>
            <a:r>
              <a:rPr lang="ko-KR" altLang="en-US" dirty="0"/>
              <a:t>강화학습</a:t>
            </a:r>
            <a:r>
              <a:rPr lang="en-US" altLang="ko-KR" dirty="0"/>
              <a:t>reinforcement learning </a:t>
            </a:r>
            <a:r>
              <a:rPr lang="ko-KR" altLang="en-US" dirty="0"/>
              <a:t>방법 중 하나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67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공부에 들어가기 전에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딥러닝에</a:t>
            </a:r>
            <a:r>
              <a:rPr lang="ko-KR" altLang="en-US" baseline="0" dirty="0"/>
              <a:t> 대하여 </a:t>
            </a:r>
            <a:r>
              <a:rPr lang="ko-KR" altLang="en-US" dirty="0"/>
              <a:t>더 공부해 보고 싶은 분들께</a:t>
            </a:r>
            <a:r>
              <a:rPr lang="en-US" altLang="ko-KR" baseline="0" dirty="0"/>
              <a:t> </a:t>
            </a:r>
            <a:r>
              <a:rPr lang="ko-KR" altLang="en-US" baseline="0" dirty="0"/>
              <a:t>참고 서적을</a:t>
            </a:r>
            <a:r>
              <a:rPr lang="ko-KR" altLang="en-US" dirty="0"/>
              <a:t> 추천합니다</a:t>
            </a:r>
            <a:endParaRPr lang="en-US" altLang="ko-KR" dirty="0"/>
          </a:p>
          <a:p>
            <a:r>
              <a:rPr lang="ko-KR" altLang="en-US" dirty="0"/>
              <a:t>바로 </a:t>
            </a:r>
            <a:r>
              <a:rPr lang="en-US" altLang="ko-KR" dirty="0"/>
              <a:t>“</a:t>
            </a:r>
            <a:r>
              <a:rPr lang="ko-KR" altLang="en-US" dirty="0" err="1"/>
              <a:t>펭귄브로의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분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ko-KR" altLang="en-US" dirty="0" err="1"/>
              <a:t>파이토치맛</a:t>
            </a:r>
            <a:r>
              <a:rPr lang="en-US" altLang="ko-KR" dirty="0"/>
              <a:t>”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ko-KR" altLang="en-US" dirty="0"/>
              <a:t>이 책에서는</a:t>
            </a:r>
            <a:r>
              <a:rPr lang="en-US" altLang="ko-KR" dirty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입문 도서에서 잘 다루지 않는 </a:t>
            </a:r>
            <a:r>
              <a:rPr lang="en-US" altLang="ko-KR" dirty="0"/>
              <a:t>GAN</a:t>
            </a:r>
            <a:r>
              <a:rPr lang="ko-KR" altLang="en-US" dirty="0"/>
              <a:t>과</a:t>
            </a:r>
            <a:r>
              <a:rPr lang="en-US" altLang="ko-KR" dirty="0"/>
              <a:t> DQN</a:t>
            </a:r>
            <a:r>
              <a:rPr lang="ko-KR" altLang="en-US" dirty="0"/>
              <a:t>을 소개하고 있습니다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또한 이 책에서 제시하고 있는 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  <a:r>
              <a:rPr lang="ko-KR" altLang="en-US" dirty="0"/>
              <a:t> 자료는 평소에 제가 자주 참고 하는 자료를 대부분 포함하고 있습니다</a:t>
            </a:r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>
                <a:hlinkClick r:id="rId3"/>
              </a:rPr>
              <a:t>CS231n: Convolutional Neural Networks for Visual Recognition </a:t>
            </a:r>
            <a:r>
              <a:rPr lang="ko-KR" altLang="en-US" dirty="0" err="1">
                <a:hlinkClick r:id="rId3"/>
              </a:rPr>
              <a:t>강의노트의</a:t>
            </a:r>
            <a:r>
              <a:rPr lang="ko-KR" altLang="en-US" dirty="0">
                <a:hlinkClick r:id="rId3"/>
              </a:rPr>
              <a:t> 한글 번역 버전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적극 추천합니다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그동안 우리가 배웠던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모델들을 개념을 요약해 놓은 직관적인 그림들과 함께 정리해 보았습니다</a:t>
            </a:r>
            <a:endParaRPr lang="en-US" altLang="ko-KR" baseline="0" dirty="0"/>
          </a:p>
          <a:p>
            <a:r>
              <a:rPr lang="en-US" altLang="ko-KR" sz="1200" dirty="0"/>
              <a:t>ANN	</a:t>
            </a:r>
            <a:r>
              <a:rPr lang="en-US" altLang="ko-KR" sz="1200" dirty="0">
                <a:solidFill>
                  <a:schemeClr val="accent5"/>
                </a:solidFill>
              </a:rPr>
              <a:t>artificial neural network</a:t>
            </a:r>
          </a:p>
          <a:p>
            <a:r>
              <a:rPr lang="en-US" altLang="ko-KR" sz="1200" dirty="0"/>
              <a:t>DNN	</a:t>
            </a:r>
            <a:r>
              <a:rPr lang="en-US" altLang="ko-KR" sz="1200" dirty="0">
                <a:solidFill>
                  <a:schemeClr val="accent5"/>
                </a:solidFill>
              </a:rPr>
              <a:t>deep neural network</a:t>
            </a:r>
          </a:p>
          <a:p>
            <a:r>
              <a:rPr lang="en-US" altLang="ko-KR" sz="1200" dirty="0"/>
              <a:t>CNN	</a:t>
            </a:r>
            <a:r>
              <a:rPr lang="en-US" altLang="ko-KR" sz="1200" dirty="0">
                <a:solidFill>
                  <a:schemeClr val="accent5"/>
                </a:solidFill>
              </a:rPr>
              <a:t>convolutional neural network</a:t>
            </a:r>
          </a:p>
          <a:p>
            <a:r>
              <a:rPr lang="en-US" altLang="ko-KR" sz="1200" dirty="0"/>
              <a:t>RNN	</a:t>
            </a:r>
            <a:r>
              <a:rPr lang="en-US" altLang="ko-KR" sz="1200" dirty="0">
                <a:solidFill>
                  <a:schemeClr val="accent5"/>
                </a:solidFill>
              </a:rPr>
              <a:t>recurrent neural network</a:t>
            </a:r>
          </a:p>
          <a:p>
            <a:r>
              <a:rPr lang="en-US" altLang="ko-KR" sz="1200" dirty="0"/>
              <a:t>AE	</a:t>
            </a:r>
            <a:r>
              <a:rPr lang="en-US" altLang="ko-KR" sz="1200" dirty="0" err="1">
                <a:solidFill>
                  <a:schemeClr val="accent5"/>
                </a:solidFill>
              </a:rPr>
              <a:t>autoencoder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r>
              <a:rPr lang="en-US" altLang="ko-KR" sz="1200" dirty="0"/>
              <a:t>GAN	</a:t>
            </a:r>
            <a:r>
              <a:rPr lang="en-US" altLang="ko-KR" sz="1200" dirty="0">
                <a:solidFill>
                  <a:schemeClr val="accent5"/>
                </a:solidFill>
              </a:rPr>
              <a:t>generative adversarial network</a:t>
            </a:r>
          </a:p>
          <a:p>
            <a:r>
              <a:rPr lang="en-US" altLang="ko-KR" sz="1200" dirty="0"/>
              <a:t>DQN	</a:t>
            </a:r>
            <a:r>
              <a:rPr lang="en-US" altLang="ko-KR" sz="1200" dirty="0">
                <a:solidFill>
                  <a:schemeClr val="accent5"/>
                </a:solidFill>
              </a:rPr>
              <a:t>deep q-network</a:t>
            </a:r>
          </a:p>
          <a:p>
            <a:r>
              <a:rPr lang="ko-KR" altLang="en-US" baseline="0" dirty="0"/>
              <a:t>참고하시기 바랍니다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baseline="0" dirty="0"/>
              <a:t>그동안 우리가 배웠던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모델들의 개념을 직관적인 그림들과 함께 요약해서 정리해 보겠습니다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5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88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이세돌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단을 이긴 알파고는</a:t>
            </a:r>
            <a:r>
              <a:rPr lang="en-US" altLang="ko-KR" dirty="0"/>
              <a:t> </a:t>
            </a:r>
            <a:r>
              <a:rPr lang="ko-KR" altLang="en-US" dirty="0"/>
              <a:t>영국의 </a:t>
            </a:r>
            <a:r>
              <a:rPr lang="ko-KR" altLang="en-US" dirty="0" err="1"/>
              <a:t>딥마인드라는</a:t>
            </a:r>
            <a:r>
              <a:rPr lang="ko-KR" altLang="en-US" dirty="0"/>
              <a:t> 회사가 만들었습니다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9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76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16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0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0C576-018F-4C6C-9AC3-96A6ACF08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64E528-63F3-4E64-84E6-5084F2A5B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DCA5D-F06B-447A-95F2-A9C605B9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31C6-AFCB-486C-B7BB-9C017D27ABA2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662F9-5163-4453-BF90-A866375E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BAB38-0FFF-4EF9-BAF1-16C23308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3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9B29F-608D-438B-9376-02C946C7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FE392-E99E-4649-9992-71633D33F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45E71-CC5E-4DA9-AA20-CB99F98E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1D3-83C7-4CFC-8012-A55425CC7A80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F9FBC-87A8-4067-B447-EF08DC8C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D09E5-E388-480E-A52F-43B3B645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1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BACA3-D26B-4007-A6D2-642C98D5F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2F7757-CA7B-42D4-9E07-1638D4EE9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2547C-0FCC-43D3-8378-A308049E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4D511-4309-42B0-8AC1-BE36F343812B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6E8D1-9807-4FBD-B08F-2F84C091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4EAD5-CC77-4097-91B2-2C88920A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4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7A5D8-4261-4556-A4D3-F1AFF1AD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B2F92-8506-46A7-A978-BCF9A33FF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344"/>
            <a:ext cx="10515600" cy="483325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57930-329C-49C4-94A8-635D611E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4324"/>
            <a:ext cx="2743200" cy="365125"/>
          </a:xfrm>
        </p:spPr>
        <p:txBody>
          <a:bodyPr/>
          <a:lstStyle/>
          <a:p>
            <a:fld id="{971269EE-C3AD-458A-84A9-134AB2D3852D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E4ED9F-D324-4766-8087-66277D3C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4324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35553-44D2-43A8-82E5-B0776986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8978" y="6454324"/>
            <a:ext cx="2743200" cy="365125"/>
          </a:xfrm>
        </p:spPr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251CA-BAE0-429E-81CB-05046038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4A95B-0644-45C4-A799-0151BCC88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03458-6494-46DD-84CE-E632F187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A3E7-3486-4E78-BE2A-8831C717813A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49C40-83BF-4631-ABF4-32FD45115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F87BD-67ED-435B-8FE2-C7A21882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21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83580-82C9-4097-BAB8-0F5E73B9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023D3-7F0E-49F1-B872-BAA05083E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FB332-5ABD-4192-8376-98DB9C8AD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DC4EEA-81DE-48CC-96A1-F81F78C0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910B-CEFD-4896-8633-88A7C1CB45BA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5EC80-EAEA-4A80-84D7-CA710B09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17CD06-99B1-4FBB-802D-1C3ED06C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5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13CD1-5C8A-4B10-8159-CD481D07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0D794-7452-4D0B-9386-74C01D372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17609-BDB3-423C-8ED4-270C3D30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D693D4-702E-4E9B-80D9-07E1E5C27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1885D-4576-45C3-926B-B0FCC9A5F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AAB5EF-1ADF-4194-8527-46F942FE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697D-369C-412F-8D31-334B6BF3FE85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BE96DB-B39C-48AC-8942-A1F369F9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633174-0879-4810-A762-D19A5146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9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2A40A-DB74-42CA-A6C1-00B2107D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B2D6FA-8701-4545-BF30-4B8A161F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D83C-F3E6-4BDF-B02E-A9280F0D9AA2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37603E-4DC7-402C-9A1B-C39D9AE9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81ED51-F879-4662-8C97-4341999A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9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BB952F-977D-46BB-9BCF-71F1E7CA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3470-51F0-4D00-8D50-83555BAD7F47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128CAC-584B-4962-AE68-34B0CF24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D1ADC-F215-42AF-B18E-E954F867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7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C23BE-AFF8-49FF-BFEE-F0D559EC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37D57-AE14-4D8A-AD24-9FB254FA2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148C7E-0823-43E8-B121-FACCCF0E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8F91C4-A625-4648-A9AE-F592116D2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AA7A-84EA-4391-B202-C1C748EA8B34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E48B9-E07D-4D23-ACCF-63DA9C8C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417D4-7F53-449A-9247-1DFEF8B3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7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8058F-1E51-4100-977A-D45B851E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681155-647E-43F1-891A-3A284D7E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749A85-82EF-49E4-B9BB-B47766709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94A568-A861-41BE-8671-B33DB252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043-BF8E-4E80-9A51-57E92FCDF379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468D2A-8EF3-4C6C-A4C3-9AD567D9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07648F-3C2F-4240-85E0-AB90801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3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46F0EA-D7FD-4BB0-B484-AEE0482C3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7"/>
            <a:ext cx="10515600" cy="1126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5DB5A-824A-474E-8B8B-65A8CD648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2229"/>
            <a:ext cx="10515600" cy="482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94817-2A42-4146-BD4B-F50F6F94D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325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FD67B073-B463-49F2-AF30-570C49E4B668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4BAEC-74D9-46C9-B2E4-CC371697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25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B5C80-F6F2-4E60-A89F-A8B8627C7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325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C4A3536A-7F1C-4B4F-BDFB-CAA0263DFA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8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ts val="600"/>
        </a:spcBef>
        <a:buNone/>
        <a:defRPr sz="36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FF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7030A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0070C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FFC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gC6AZss478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keon/3-min-pytorch/blob/master/10-%EC%A3%BC%EC%96%B4%EC%A7%84_%ED%99%98%EA%B2%BD%EA%B3%BC_%EC%83%81%ED%98%B8%EC%9E%91%EC%9A%A9%ED%95%98%EB%A9%B0_%EC%84%B1%EC%9E%A5%ED%95%98%EB%8A%94_DQN/cartpole_dqn.ipynb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11" Type="http://schemas.openxmlformats.org/officeDocument/2006/relationships/hyperlink" Target="https://github.com/keon/3-min-pytorch/blob/master/10-%EC%A3%BC%EC%96%B4%EC%A7%84_%ED%99%98%EA%B2%BD%EA%B3%BC_%EC%83%81%ED%98%B8%EC%9E%91%EC%9A%A9%ED%95%98%EB%A9%B0_%EC%84%B1%EC%9E%A5%ED%95%98%EB%8A%94_DQN/cartpole_dqn.ipynb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unjey/pytorch-tutorial" TargetMode="External"/><Relationship Id="rId13" Type="http://schemas.openxmlformats.org/officeDocument/2006/relationships/image" Target="../media/image3.jpeg"/><Relationship Id="rId3" Type="http://schemas.openxmlformats.org/officeDocument/2006/relationships/hyperlink" Target="https://m.hanbit.co.kr/support/supplement_list.html" TargetMode="External"/><Relationship Id="rId7" Type="http://schemas.openxmlformats.org/officeDocument/2006/relationships/hyperlink" Target="https://github.com/nyu-dl/NLP_DL_Lecture_Note" TargetMode="External"/><Relationship Id="rId12" Type="http://schemas.openxmlformats.org/officeDocument/2006/relationships/hyperlink" Target="https://www.youtube.com/c/LuisSerran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yu-dl/Intro_to_ML_Lecture_Note" TargetMode="External"/><Relationship Id="rId11" Type="http://schemas.openxmlformats.org/officeDocument/2006/relationships/hyperlink" Target="https://www.youtube.com/c/LuisSerrano?app=desktop" TargetMode="External"/><Relationship Id="rId5" Type="http://schemas.openxmlformats.org/officeDocument/2006/relationships/hyperlink" Target="https://www.youtube.com/watch?v=CS4cs9xVecg&amp;list=PLkDaE6sCZn6Ec-XTbcX1uRg2_u4xOEky0" TargetMode="External"/><Relationship Id="rId10" Type="http://schemas.openxmlformats.org/officeDocument/2006/relationships/hyperlink" Target="http://aikorea.org/cs231n/" TargetMode="External"/><Relationship Id="rId4" Type="http://schemas.openxmlformats.org/officeDocument/2006/relationships/hyperlink" Target="https://www.youtube.com/watch?v=BS6O0zOGX4E&amp;list=PLlMkM4tgfjnLSOjrEJN31gZATbcj_MpUm" TargetMode="External"/><Relationship Id="rId9" Type="http://schemas.openxmlformats.org/officeDocument/2006/relationships/hyperlink" Target="https://github.com/jcjohnson/pytorch-exampl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hyperlink" Target="https://gym.openai.com/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ADA20C-582A-4871-BF4A-3556D4D59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8601" y="3082578"/>
            <a:ext cx="3429479" cy="22863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0E24F2-8354-4E2C-B384-884C99A2C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8808"/>
            <a:ext cx="9144000" cy="2383769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(</a:t>
            </a:r>
            <a:r>
              <a:rPr lang="ko-KR" altLang="en-US" sz="4800" dirty="0"/>
              <a:t>간단</a:t>
            </a:r>
            <a:r>
              <a:rPr lang="en-US" altLang="ko-KR" sz="4800" dirty="0"/>
              <a:t>) 10</a:t>
            </a:r>
            <a:r>
              <a:rPr lang="ko-KR" altLang="en-US" sz="4800" dirty="0"/>
              <a:t>장 주어진</a:t>
            </a:r>
            <a:r>
              <a:rPr lang="en-US" altLang="ko-KR" sz="4800" dirty="0"/>
              <a:t> </a:t>
            </a:r>
            <a:r>
              <a:rPr lang="ko-KR" altLang="en-US" sz="4800" dirty="0"/>
              <a:t>환경과 상호작용하며 학습하는 </a:t>
            </a:r>
            <a:r>
              <a:rPr lang="en-US" altLang="ko-KR" sz="4800" dirty="0"/>
              <a:t>DQN</a:t>
            </a:r>
            <a:br>
              <a:rPr lang="en-US" altLang="ko-KR" sz="4800" dirty="0"/>
            </a:br>
            <a:r>
              <a:rPr lang="en-US" altLang="ko-KR" sz="4400" dirty="0">
                <a:solidFill>
                  <a:srgbClr val="FF0000"/>
                </a:solidFill>
              </a:rPr>
              <a:t>Deep Q-Network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40E3DE-9555-4397-B380-6E7FF8C6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68897"/>
            <a:ext cx="9144000" cy="1484520"/>
          </a:xfrm>
        </p:spPr>
        <p:txBody>
          <a:bodyPr anchor="ctr">
            <a:normAutofit fontScale="70000" lnSpcReduction="20000"/>
          </a:bodyPr>
          <a:lstStyle/>
          <a:p>
            <a:pPr algn="l">
              <a:spcBef>
                <a:spcPts val="0"/>
              </a:spcBef>
            </a:pPr>
            <a:r>
              <a:rPr lang="ko-KR" altLang="en-US" sz="2000" dirty="0" err="1"/>
              <a:t>강화학습과</a:t>
            </a:r>
            <a:r>
              <a:rPr lang="ko-KR" altLang="en-US" sz="2000" dirty="0"/>
              <a:t> </a:t>
            </a:r>
            <a:r>
              <a:rPr lang="en-US" altLang="ko-KR" sz="2000" dirty="0"/>
              <a:t>DQN </a:t>
            </a:r>
            <a:r>
              <a:rPr lang="ko-KR" altLang="en-US" sz="2000" dirty="0"/>
              <a:t>기초</a:t>
            </a:r>
            <a:r>
              <a:rPr lang="en-US" altLang="ko-KR" sz="2000" dirty="0">
                <a:solidFill>
                  <a:schemeClr val="accent5"/>
                </a:solidFill>
              </a:rPr>
              <a:t>deep reinforcement learning and DQN basics</a:t>
            </a:r>
          </a:p>
          <a:p>
            <a:pPr algn="l">
              <a:spcBef>
                <a:spcPts val="0"/>
              </a:spcBef>
            </a:pPr>
            <a:r>
              <a:rPr lang="ko-KR" altLang="en-US" sz="2000" dirty="0" err="1"/>
              <a:t>카트폴</a:t>
            </a:r>
            <a:r>
              <a:rPr lang="en-US" altLang="ko-KR" sz="2000" dirty="0"/>
              <a:t> </a:t>
            </a:r>
            <a:r>
              <a:rPr lang="ko-KR" altLang="en-US" sz="2000" dirty="0"/>
              <a:t>게임 마스터하기</a:t>
            </a:r>
            <a:r>
              <a:rPr lang="en-US" altLang="ko-KR" sz="2000" dirty="0">
                <a:solidFill>
                  <a:schemeClr val="accent5"/>
                </a:solidFill>
              </a:rPr>
              <a:t>mastering the </a:t>
            </a:r>
            <a:r>
              <a:rPr lang="en-US" altLang="ko-KR" sz="2000" dirty="0" err="1">
                <a:solidFill>
                  <a:schemeClr val="accent5"/>
                </a:solidFill>
              </a:rPr>
              <a:t>Cartpole</a:t>
            </a:r>
            <a:r>
              <a:rPr lang="en-US" altLang="ko-KR" sz="2000" dirty="0">
                <a:solidFill>
                  <a:schemeClr val="accent5"/>
                </a:solidFill>
              </a:rPr>
              <a:t> game</a:t>
            </a:r>
          </a:p>
          <a:p>
            <a:pPr algn="l">
              <a:spcBef>
                <a:spcPts val="0"/>
              </a:spcBef>
            </a:pPr>
            <a:r>
              <a:rPr lang="en-US" altLang="ko-KR" sz="1800" dirty="0">
                <a:hlinkClick r:id="rId7"/>
              </a:rPr>
              <a:t>3-min-pytorch/</a:t>
            </a:r>
            <a:r>
              <a:rPr lang="en-US" altLang="ko-KR" sz="1800" dirty="0" err="1">
                <a:hlinkClick r:id="rId7"/>
              </a:rPr>
              <a:t>cartpole_dqn.ipynb</a:t>
            </a:r>
            <a:r>
              <a:rPr lang="en-US" altLang="ko-KR" sz="1800" dirty="0">
                <a:hlinkClick r:id="rId7"/>
              </a:rPr>
              <a:t> at master · </a:t>
            </a:r>
            <a:r>
              <a:rPr lang="en-US" altLang="ko-KR" sz="1800" dirty="0" err="1">
                <a:hlinkClick r:id="rId7"/>
              </a:rPr>
              <a:t>keon</a:t>
            </a:r>
            <a:r>
              <a:rPr lang="en-US" altLang="ko-KR" sz="1800" dirty="0">
                <a:hlinkClick r:id="rId7"/>
              </a:rPr>
              <a:t>/3-min-pytorch · GitHub</a:t>
            </a:r>
            <a:endParaRPr lang="en-US" altLang="ko-KR" sz="1800" dirty="0"/>
          </a:p>
          <a:p>
            <a:pPr algn="l">
              <a:spcBef>
                <a:spcPts val="0"/>
              </a:spcBef>
            </a:pPr>
            <a:endParaRPr lang="en-US" altLang="ko-KR" sz="1800" dirty="0"/>
          </a:p>
          <a:p>
            <a:pPr algn="l">
              <a:defRPr/>
            </a:pPr>
            <a:r>
              <a:rPr lang="en-US" altLang="ko-KR" sz="1800" dirty="0"/>
              <a:t>(</a:t>
            </a:r>
            <a:r>
              <a:rPr lang="ko-KR" altLang="en-US" sz="1800" dirty="0"/>
              <a:t>참고</a:t>
            </a:r>
            <a:r>
              <a:rPr lang="en-US" altLang="ko-KR" sz="1800" dirty="0"/>
              <a:t>)</a:t>
            </a:r>
            <a:endParaRPr lang="en-US" altLang="ko-KR" sz="1800" dirty="0"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sz="1800" dirty="0"/>
              <a:t>A friendly introduction to deep reinforcement learning, Q-networks and policy gradients </a:t>
            </a:r>
            <a:r>
              <a:rPr lang="en-US" altLang="ko-KR" sz="1800" dirty="0">
                <a:hlinkClick r:id="rId8"/>
              </a:rPr>
              <a:t>https://www.youtube.com/watch?v=SgC6AZss478</a:t>
            </a:r>
            <a:r>
              <a:rPr lang="en-US" altLang="ko-KR" sz="1800" dirty="0"/>
              <a:t> </a:t>
            </a:r>
            <a:endParaRPr lang="ko-KR" altLang="en-US" sz="1800" dirty="0"/>
          </a:p>
          <a:p>
            <a:pPr algn="l">
              <a:spcBef>
                <a:spcPts val="0"/>
              </a:spcBef>
            </a:pPr>
            <a:endParaRPr lang="en-US" altLang="ko-KR" sz="180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BC21358-D95A-4944-BD95-37A5DCD0F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34"/>
    </mc:Choice>
    <mc:Fallback xmlns="">
      <p:transition spd="slow" advTm="28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330" y="439692"/>
            <a:ext cx="4411980" cy="3992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DQN </a:t>
            </a:r>
            <a:r>
              <a:rPr lang="ko-KR" altLang="en-US" dirty="0">
                <a:solidFill>
                  <a:srgbClr val="0070C0"/>
                </a:solidFill>
              </a:rPr>
              <a:t>에이전트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7" y="1491344"/>
            <a:ext cx="7005189" cy="4833256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DQNAgent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클래스는 게임을 하기 위한 신경망</a:t>
            </a:r>
            <a:r>
              <a:rPr lang="en-US" altLang="ko-KR" sz="2000" dirty="0"/>
              <a:t>, </a:t>
            </a:r>
            <a:r>
              <a:rPr lang="ko-KR" altLang="en-US" sz="2000" dirty="0"/>
              <a:t>행동을 결정하기 위한 함수</a:t>
            </a:r>
            <a:r>
              <a:rPr lang="en-US" altLang="ko-KR" sz="2000" dirty="0"/>
              <a:t>, </a:t>
            </a:r>
            <a:r>
              <a:rPr lang="ko-KR" altLang="en-US" sz="2000" dirty="0"/>
              <a:t>각 행동의 가치를 학습하는 함수가 들어갑니다</a:t>
            </a:r>
            <a:endParaRPr lang="en-US" altLang="ko-KR" sz="2000" dirty="0"/>
          </a:p>
          <a:p>
            <a:r>
              <a:rPr lang="ko-KR" altLang="en-US" sz="2000" dirty="0"/>
              <a:t>카트 위치</a:t>
            </a:r>
            <a:r>
              <a:rPr lang="en-US" altLang="ko-KR" sz="2000" dirty="0"/>
              <a:t>, </a:t>
            </a:r>
            <a:r>
              <a:rPr lang="ko-KR" altLang="en-US" sz="2000" dirty="0"/>
              <a:t>카트 속도</a:t>
            </a:r>
            <a:r>
              <a:rPr lang="en-US" altLang="ko-KR" sz="2000" dirty="0"/>
              <a:t>, </a:t>
            </a:r>
            <a:r>
              <a:rPr lang="ko-KR" altLang="en-US" sz="2000" dirty="0"/>
              <a:t>막대기 각도</a:t>
            </a:r>
            <a:r>
              <a:rPr lang="en-US" altLang="ko-KR" sz="2000" dirty="0"/>
              <a:t>, </a:t>
            </a:r>
            <a:r>
              <a:rPr lang="ko-KR" altLang="en-US" sz="2000" dirty="0"/>
              <a:t>막대기 속도까지 </a:t>
            </a:r>
            <a:r>
              <a:rPr lang="en-US" altLang="ko-KR" sz="2000" dirty="0"/>
              <a:t>4</a:t>
            </a:r>
            <a:r>
              <a:rPr lang="ko-KR" altLang="en-US" sz="2000" dirty="0"/>
              <a:t>가지 정보를 입력 받아 왼쪽으로 갈 때의 가치와 오른쪽으로 갈 때의 가치를 출력합니다</a:t>
            </a:r>
            <a:endParaRPr lang="en-US" altLang="ko-KR" sz="2000" dirty="0"/>
          </a:p>
          <a:p>
            <a:r>
              <a:rPr lang="ko-KR" altLang="en-US" sz="2000" dirty="0"/>
              <a:t>첫 번째 신경망의 입력 노드는 </a:t>
            </a:r>
            <a:r>
              <a:rPr lang="en-US" altLang="ko-KR" sz="2000" dirty="0"/>
              <a:t>4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마지막 신경망의 출력 노드는 </a:t>
            </a:r>
            <a:r>
              <a:rPr lang="en-US" altLang="ko-KR" sz="2000" dirty="0"/>
              <a:t>2</a:t>
            </a:r>
            <a:r>
              <a:rPr lang="ko-KR" altLang="en-US" sz="2000" dirty="0"/>
              <a:t>개입니다</a:t>
            </a:r>
            <a:endParaRPr lang="en-US" altLang="ko-KR" sz="2000" dirty="0"/>
          </a:p>
          <a:p>
            <a:r>
              <a:rPr lang="ko-KR" altLang="en-US" sz="2000" dirty="0"/>
              <a:t>최적화 함수는 </a:t>
            </a:r>
            <a:r>
              <a:rPr lang="en-US" altLang="ko-KR" sz="2000" dirty="0"/>
              <a:t>Adam </a:t>
            </a:r>
            <a:r>
              <a:rPr lang="ko-KR" altLang="en-US" sz="2000" dirty="0"/>
              <a:t>입니다</a:t>
            </a:r>
            <a:endParaRPr lang="en-US" altLang="ko-KR" sz="2000" dirty="0"/>
          </a:p>
          <a:p>
            <a:r>
              <a:rPr lang="en-US" altLang="ko-KR" sz="2000" dirty="0" err="1"/>
              <a:t>self.steps_done</a:t>
            </a:r>
            <a:r>
              <a:rPr lang="ko-KR" altLang="en-US" sz="2000" dirty="0"/>
              <a:t>은 학습을 반복할 때마다 증가하는 변수입니다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80" y="5409181"/>
            <a:ext cx="6677025" cy="714375"/>
          </a:xfrm>
          <a:prstGeom prst="rect">
            <a:avLst/>
          </a:prstGeom>
          <a:ln>
            <a:solidFill>
              <a:srgbClr val="00B050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7861295" y="4451896"/>
            <a:ext cx="4210050" cy="2390703"/>
            <a:chOff x="7416641" y="3728267"/>
            <a:chExt cx="4210050" cy="239070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6641" y="3728267"/>
              <a:ext cx="4210050" cy="171450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1687" y="5461745"/>
              <a:ext cx="4205004" cy="65722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356A1557-6B14-4599-84A5-EE8E1891AF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64"/>
    </mc:Choice>
    <mc:Fallback xmlns="">
      <p:transition spd="slow" advTm="44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이전 경험 기억하기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360714"/>
            <a:ext cx="10860315" cy="3664152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DQN</a:t>
            </a:r>
            <a:r>
              <a:rPr lang="ko-KR" altLang="en-US" sz="1800" dirty="0"/>
              <a:t> 이전 신경망 </a:t>
            </a:r>
            <a:r>
              <a:rPr lang="ko-KR" altLang="en-US" sz="1800" dirty="0" err="1"/>
              <a:t>강화학습의</a:t>
            </a:r>
            <a:r>
              <a:rPr lang="ko-KR" altLang="en-US" sz="1800" dirty="0"/>
              <a:t> 몇 가지 문제 </a:t>
            </a:r>
            <a:endParaRPr lang="en-US" altLang="ko-KR" sz="1800" dirty="0"/>
          </a:p>
          <a:p>
            <a:pPr marL="717550" lvl="1" indent="-260350">
              <a:buFont typeface="+mj-lt"/>
              <a:buAutoNum type="arabicPeriod"/>
            </a:pPr>
            <a:r>
              <a:rPr lang="ko-KR" altLang="en-US" sz="1600" dirty="0" err="1"/>
              <a:t>딥러닝</a:t>
            </a:r>
            <a:r>
              <a:rPr lang="ko-KR" altLang="en-US" sz="1600" dirty="0"/>
              <a:t> 모델들은 보통 학습 데이터 샘플이 각각 독립적이라고 가정하는데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강화학습에서는 연속된 상태가 강한 상관관계가 있어서 학습이 어렵다는 점입니다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무작위로 가져오지 않고 연속적인 경험을 학습할 때 초반의 몇 가지 경험 패턴에만 치중해서 학습하게 되어 최적의 행동패턴을 찾기 어렵습니다 </a:t>
            </a:r>
            <a:endParaRPr lang="en-US" altLang="ko-KR" sz="1600" dirty="0"/>
          </a:p>
          <a:p>
            <a:pPr marL="717550" lvl="1" indent="-260350">
              <a:buFont typeface="+mj-lt"/>
              <a:buAutoNum type="arabicPeriod"/>
            </a:pPr>
            <a:r>
              <a:rPr lang="ko-KR" altLang="en-US" sz="1600" dirty="0"/>
              <a:t>신경망이 새로운 경험을 이전 경험에 겹쳐 쓰며 쉽게 잊어버립니다</a:t>
            </a:r>
            <a:endParaRPr lang="en-US" altLang="ko-KR" sz="1600" dirty="0"/>
          </a:p>
          <a:p>
            <a:r>
              <a:rPr lang="ko-KR" altLang="en-US" sz="1800" dirty="0"/>
              <a:t>해결책</a:t>
            </a:r>
            <a:endParaRPr lang="en-US" altLang="ko-KR" sz="1800" dirty="0"/>
          </a:p>
          <a:p>
            <a:pPr lvl="1"/>
            <a:r>
              <a:rPr lang="ko-KR" altLang="en-US" sz="1600" dirty="0"/>
              <a:t>해결책은 바로 ‘기억하기’ 기능입니다</a:t>
            </a:r>
            <a:endParaRPr lang="en-US" altLang="ko-KR" sz="1600" dirty="0"/>
          </a:p>
          <a:p>
            <a:pPr lvl="1"/>
            <a:r>
              <a:rPr lang="ko-KR" altLang="en-US" sz="1600" dirty="0"/>
              <a:t>이전 경험들을 배열에 담아 계속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시키며 신경망이 잊지 않게 한다는 </a:t>
            </a:r>
            <a:r>
              <a:rPr lang="ko-KR" altLang="en-US" sz="1600" dirty="0" err="1"/>
              <a:t>아이디어죠</a:t>
            </a:r>
            <a:endParaRPr lang="en-US" altLang="ko-KR" sz="1600" dirty="0"/>
          </a:p>
          <a:p>
            <a:pPr lvl="1"/>
            <a:r>
              <a:rPr lang="ko-KR" altLang="en-US" sz="1600" dirty="0"/>
              <a:t>기억한 경험들은 학습을 할 때 무작위로 뽑아 경험 사이의 상관관계를 줄입니다</a:t>
            </a:r>
            <a:endParaRPr lang="en-US" altLang="ko-KR" sz="1600" dirty="0"/>
          </a:p>
          <a:p>
            <a:pPr lvl="1"/>
            <a:r>
              <a:rPr lang="ko-KR" altLang="en-US" sz="1600" dirty="0"/>
              <a:t>각 경험은 상태</a:t>
            </a:r>
            <a:r>
              <a:rPr lang="en-US" altLang="ko-KR" sz="1600" dirty="0"/>
              <a:t>, </a:t>
            </a:r>
            <a:r>
              <a:rPr lang="ko-KR" altLang="en-US" sz="1600" dirty="0"/>
              <a:t>행동</a:t>
            </a:r>
            <a:r>
              <a:rPr lang="en-US" altLang="ko-KR" sz="1600" dirty="0"/>
              <a:t>, </a:t>
            </a:r>
            <a:r>
              <a:rPr lang="ko-KR" altLang="en-US" sz="1600" dirty="0"/>
              <a:t>보상 등을 담아야 합니다</a:t>
            </a:r>
            <a:endParaRPr lang="en-US" altLang="ko-KR" sz="1600" dirty="0"/>
          </a:p>
          <a:p>
            <a:pPr lvl="1"/>
            <a:r>
              <a:rPr lang="ko-KR" altLang="en-US" sz="1600" dirty="0"/>
              <a:t>이전 경험들에 관한 기억을 담고자 </a:t>
            </a:r>
            <a:r>
              <a:rPr lang="en-US" altLang="ko-KR" sz="1600" dirty="0"/>
              <a:t>memory</a:t>
            </a:r>
            <a:r>
              <a:rPr lang="ko-KR" altLang="en-US" sz="1600" dirty="0"/>
              <a:t>라는 배열을 가장</a:t>
            </a:r>
            <a:r>
              <a:rPr lang="en-US" altLang="ko-KR" sz="1600" dirty="0"/>
              <a:t> </a:t>
            </a:r>
            <a:r>
              <a:rPr lang="ko-KR" altLang="en-US" sz="1600" dirty="0"/>
              <a:t>간단한 </a:t>
            </a:r>
            <a:r>
              <a:rPr lang="ko-KR" altLang="en-US" sz="1600" dirty="0">
                <a:solidFill>
                  <a:srgbClr val="FF3300"/>
                </a:solidFill>
              </a:rPr>
              <a:t>큐</a:t>
            </a:r>
            <a:r>
              <a:rPr lang="en-US" altLang="ko-KR" sz="1600" dirty="0">
                <a:solidFill>
                  <a:schemeClr val="accent6"/>
                </a:solidFill>
              </a:rPr>
              <a:t>queue</a:t>
            </a:r>
            <a:r>
              <a:rPr lang="ko-KR" altLang="en-US" sz="1600" dirty="0">
                <a:solidFill>
                  <a:schemeClr val="accent6"/>
                </a:solidFill>
              </a:rPr>
              <a:t> </a:t>
            </a:r>
            <a:r>
              <a:rPr lang="ko-KR" altLang="en-US" sz="1600" dirty="0"/>
              <a:t>자료구조로 만듭니다 </a:t>
            </a:r>
            <a:r>
              <a:rPr lang="en-US" altLang="ko-KR" sz="1600" dirty="0">
                <a:solidFill>
                  <a:srgbClr val="00B0F0"/>
                </a:solidFill>
              </a:rPr>
              <a:t>➔ </a:t>
            </a:r>
            <a:r>
              <a:rPr lang="en-US" altLang="ko-KR" sz="1600" dirty="0"/>
              <a:t>FIFO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62" y="5107770"/>
            <a:ext cx="4236720" cy="3733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710" y="5107770"/>
            <a:ext cx="4149090" cy="1628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062" y="5480958"/>
            <a:ext cx="5410200" cy="13335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55BAA557-F168-4D75-AFFE-40D602FAA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2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30"/>
    </mc:Choice>
    <mc:Fallback xmlns="">
      <p:transition spd="slow" advTm="86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행동하기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4"/>
            <a:ext cx="10029825" cy="483325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행동을 담당하는 </a:t>
            </a:r>
            <a:r>
              <a:rPr lang="en-US" altLang="ko-KR" sz="2000" dirty="0"/>
              <a:t>act() </a:t>
            </a:r>
            <a:r>
              <a:rPr lang="ko-KR" altLang="en-US" sz="2000" dirty="0"/>
              <a:t>함수는 </a:t>
            </a:r>
            <a:r>
              <a:rPr lang="ko-KR" altLang="en-US" sz="2000" u="sng" dirty="0"/>
              <a:t>무작위로</a:t>
            </a:r>
            <a:r>
              <a:rPr lang="ko-KR" altLang="en-US" sz="2000" dirty="0"/>
              <a:t> 숫자를 골라 </a:t>
            </a:r>
            <a:r>
              <a:rPr lang="ko-KR" altLang="en-US" sz="2000" dirty="0" err="1"/>
              <a:t>엡실론</a:t>
            </a:r>
            <a:r>
              <a:rPr lang="ko-KR" altLang="en-US" sz="2000" dirty="0"/>
              <a:t> 값보다 높으면 신경망이 학습하여 이렇게 행동하는게 옳다고 생각하는 쪽으로</a:t>
            </a:r>
            <a:r>
              <a:rPr lang="en-US" altLang="ko-KR" sz="2000" dirty="0"/>
              <a:t>, </a:t>
            </a:r>
            <a:r>
              <a:rPr lang="ko-KR" altLang="en-US" sz="2000" dirty="0"/>
              <a:t>낮으면 무작위로 행동합니다</a:t>
            </a:r>
            <a:endParaRPr lang="en-US" altLang="ko-KR" sz="2000" dirty="0"/>
          </a:p>
          <a:p>
            <a:r>
              <a:rPr lang="ko-KR" altLang="en-US" sz="2000" dirty="0"/>
              <a:t>학습 초반에는 학습이 덜 됐기 때문에 에이전트가 하는 행동에 의미를 부여하기 어렵습니다</a:t>
            </a:r>
            <a:endParaRPr lang="en-US" altLang="ko-KR" sz="2000" dirty="0"/>
          </a:p>
          <a:p>
            <a:r>
              <a:rPr lang="ko-KR" altLang="en-US" sz="2000" dirty="0"/>
              <a:t>초반에는 </a:t>
            </a:r>
            <a:r>
              <a:rPr lang="ko-KR" altLang="en-US" sz="2000" dirty="0" err="1"/>
              <a:t>엡실론값을</a:t>
            </a:r>
            <a:r>
              <a:rPr lang="ko-KR" altLang="en-US" sz="2000" dirty="0"/>
              <a:t> 높게 주어 최대한 다양한 경험을 해보도록 하고</a:t>
            </a:r>
            <a:r>
              <a:rPr lang="en-US" altLang="ko-KR" sz="2000" dirty="0"/>
              <a:t>, </a:t>
            </a:r>
            <a:r>
              <a:rPr lang="ko-KR" altLang="en-US" sz="2000" dirty="0"/>
              <a:t>점점 그 값을 낮춰가며 신경망이 결정 하는 비율을 높입니다</a:t>
            </a:r>
            <a:endParaRPr lang="en-US" altLang="ko-KR" sz="2000" dirty="0"/>
          </a:p>
          <a:p>
            <a:r>
              <a:rPr lang="ko-KR" altLang="en-US" sz="2000" dirty="0"/>
              <a:t>이 알고리즘을 </a:t>
            </a:r>
            <a:r>
              <a:rPr lang="ko-KR" altLang="en-US" sz="2000" dirty="0" err="1">
                <a:solidFill>
                  <a:srgbClr val="FF3300"/>
                </a:solidFill>
              </a:rPr>
              <a:t>엡실론</a:t>
            </a:r>
            <a:r>
              <a:rPr lang="ko-KR" altLang="en-US" sz="2000" dirty="0">
                <a:solidFill>
                  <a:srgbClr val="FF3300"/>
                </a:solidFill>
              </a:rPr>
              <a:t> </a:t>
            </a:r>
            <a:r>
              <a:rPr lang="ko-KR" altLang="en-US" sz="2000" dirty="0" err="1">
                <a:solidFill>
                  <a:srgbClr val="FF3300"/>
                </a:solidFill>
              </a:rPr>
              <a:t>그리디</a:t>
            </a:r>
            <a:r>
              <a:rPr lang="en-US" altLang="ko-KR" sz="2000" dirty="0"/>
              <a:t>(</a:t>
            </a:r>
            <a:r>
              <a:rPr lang="ko-KR" altLang="en-US" sz="2000" dirty="0"/>
              <a:t>혹은 </a:t>
            </a:r>
            <a:r>
              <a:rPr lang="ko-KR" altLang="en-US" sz="2000" dirty="0" err="1"/>
              <a:t>엡실론</a:t>
            </a:r>
            <a:r>
              <a:rPr lang="ko-KR" altLang="en-US" sz="2000" dirty="0"/>
              <a:t> 탐욕</a:t>
            </a:r>
            <a:r>
              <a:rPr lang="en-US" altLang="ko-KR" sz="2000" dirty="0"/>
              <a:t>)</a:t>
            </a:r>
            <a:r>
              <a:rPr lang="en-US" altLang="ko-KR" sz="2000" dirty="0">
                <a:solidFill>
                  <a:schemeClr val="accent6"/>
                </a:solidFill>
              </a:rPr>
              <a:t>epsilon-greedy </a:t>
            </a:r>
            <a:r>
              <a:rPr lang="ko-KR" altLang="en-US" sz="2000" dirty="0"/>
              <a:t>알고리즘이라고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431" y="3907972"/>
            <a:ext cx="6815138" cy="24688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1109F43-0768-4721-96CA-060873B19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10"/>
    </mc:Choice>
    <mc:Fallback xmlns="">
      <p:transition spd="slow" advTm="3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경험으로부터 배우기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60714"/>
            <a:ext cx="10285072" cy="3836319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각각의 경험은 상태</a:t>
            </a:r>
            <a:r>
              <a:rPr lang="en-US" altLang="ko-KR" sz="1800" dirty="0"/>
              <a:t>(states), </a:t>
            </a:r>
            <a:r>
              <a:rPr lang="ko-KR" altLang="en-US" sz="1800" dirty="0"/>
              <a:t>행동</a:t>
            </a:r>
            <a:r>
              <a:rPr lang="en-US" altLang="ko-KR" sz="1800" dirty="0"/>
              <a:t>(actions), </a:t>
            </a:r>
            <a:r>
              <a:rPr lang="ko-KR" altLang="en-US" sz="1800" dirty="0"/>
              <a:t>행동에 따른 보상</a:t>
            </a:r>
            <a:r>
              <a:rPr lang="en-US" altLang="ko-KR" sz="1800" dirty="0"/>
              <a:t>(rewards), </a:t>
            </a:r>
            <a:r>
              <a:rPr lang="ko-KR" altLang="en-US" sz="1800" dirty="0"/>
              <a:t>그 다음 상태 </a:t>
            </a:r>
            <a:r>
              <a:rPr lang="en-US" altLang="ko-KR" sz="1800" dirty="0"/>
              <a:t>(next states)</a:t>
            </a:r>
            <a:r>
              <a:rPr lang="ko-KR" altLang="en-US" sz="1800" dirty="0"/>
              <a:t>를 담고 있으며</a:t>
            </a:r>
            <a:r>
              <a:rPr lang="en-US" altLang="ko-KR" sz="1800" dirty="0"/>
              <a:t>, </a:t>
            </a:r>
            <a:r>
              <a:rPr lang="ko-KR" altLang="en-US" sz="1800" dirty="0"/>
              <a:t>이전 경험들을 반복적으로 학습해야 합니다</a:t>
            </a:r>
            <a:endParaRPr lang="en-US" altLang="ko-KR" sz="1800" dirty="0"/>
          </a:p>
          <a:p>
            <a:r>
              <a:rPr lang="ko-KR" altLang="en-US" sz="1800" dirty="0"/>
              <a:t>사람도 수면 중일 때 자동차 운전</a:t>
            </a:r>
            <a:r>
              <a:rPr lang="en-US" altLang="ko-KR" sz="1800" dirty="0"/>
              <a:t>, </a:t>
            </a:r>
            <a:r>
              <a:rPr lang="ko-KR" altLang="en-US" sz="1800" dirty="0"/>
              <a:t>농구 슈팅 등 운동과 관련된 정보를 정리하며</a:t>
            </a:r>
            <a:r>
              <a:rPr lang="en-US" altLang="ko-KR" sz="1800" dirty="0"/>
              <a:t>, </a:t>
            </a:r>
            <a:r>
              <a:rPr lang="ko-KR" altLang="en-US" sz="1800" dirty="0"/>
              <a:t>단기 기억을 장기 기억으로 전환한다고 합니다</a:t>
            </a:r>
            <a:endParaRPr lang="en-US" altLang="ko-KR" sz="1800" dirty="0"/>
          </a:p>
          <a:p>
            <a:r>
              <a:rPr lang="en-US" altLang="ko-KR" sz="1800" dirty="0"/>
              <a:t>DQN </a:t>
            </a:r>
            <a:r>
              <a:rPr lang="ko-KR" altLang="en-US" sz="1800" dirty="0"/>
              <a:t>에이전트가 기억하고 다시 상기하는 과정도 비슷하게 </a:t>
            </a:r>
            <a:r>
              <a:rPr lang="ko-KR" altLang="en-US" sz="1800" dirty="0">
                <a:solidFill>
                  <a:srgbClr val="FF3300"/>
                </a:solidFill>
              </a:rPr>
              <a:t>경험 </a:t>
            </a:r>
            <a:r>
              <a:rPr lang="ko-KR" altLang="en-US" sz="1800" dirty="0" err="1">
                <a:solidFill>
                  <a:srgbClr val="FF3300"/>
                </a:solidFill>
              </a:rPr>
              <a:t>리플레이</a:t>
            </a:r>
            <a:r>
              <a:rPr lang="en-US" altLang="ko-KR" sz="1800" dirty="0">
                <a:solidFill>
                  <a:schemeClr val="accent6"/>
                </a:solidFill>
              </a:rPr>
              <a:t>experience replay</a:t>
            </a:r>
            <a:r>
              <a:rPr lang="ko-KR" altLang="en-US" sz="1800" dirty="0"/>
              <a:t>라고 합니다</a:t>
            </a:r>
            <a:endParaRPr lang="en-US" altLang="ko-KR" sz="1800" dirty="0"/>
          </a:p>
          <a:p>
            <a:r>
              <a:rPr lang="en-US" altLang="ko-KR" sz="1800" dirty="0"/>
              <a:t>learn() </a:t>
            </a:r>
            <a:r>
              <a:rPr lang="ko-KR" altLang="en-US" sz="1800" dirty="0"/>
              <a:t>함수는 에이전트가 경험 </a:t>
            </a:r>
            <a:r>
              <a:rPr lang="ko-KR" altLang="en-US" sz="1800" dirty="0" err="1"/>
              <a:t>리플레이를</a:t>
            </a:r>
            <a:r>
              <a:rPr lang="ko-KR" altLang="en-US" sz="1800" dirty="0"/>
              <a:t> 하며 학습하는 역할을 수행합니다</a:t>
            </a:r>
            <a:endParaRPr lang="en-US" altLang="ko-KR" sz="1800" dirty="0"/>
          </a:p>
          <a:p>
            <a:pPr lvl="1"/>
            <a:r>
              <a:rPr lang="ko-KR" altLang="en-US" sz="1600" dirty="0"/>
              <a:t>만들어둔 에이전트의 신경망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self.model</a:t>
            </a:r>
            <a:r>
              <a:rPr lang="en-US" altLang="ko-KR" sz="1600" dirty="0"/>
              <a:t>)</a:t>
            </a:r>
            <a:r>
              <a:rPr lang="ko-KR" altLang="en-US" sz="1600" dirty="0"/>
              <a:t>을 기억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self.memory</a:t>
            </a:r>
            <a:r>
              <a:rPr lang="en-US" altLang="ko-KR" sz="1600" dirty="0"/>
              <a:t>)</a:t>
            </a:r>
            <a:r>
              <a:rPr lang="ko-KR" altLang="en-US" sz="1600" dirty="0"/>
              <a:t>에 쌓인 경험을 토대로 학습시킵니다</a:t>
            </a:r>
            <a:endParaRPr lang="en-US" altLang="ko-KR" sz="1600" dirty="0"/>
          </a:p>
          <a:p>
            <a:pPr lvl="1"/>
            <a:r>
              <a:rPr lang="en-US" altLang="ko-KR" sz="1600" dirty="0" err="1"/>
              <a:t>self.memory</a:t>
            </a:r>
            <a:r>
              <a:rPr lang="ko-KR" altLang="en-US" sz="1600" dirty="0"/>
              <a:t>에 저장된 경험들의 수가 아직 배치 크기</a:t>
            </a:r>
            <a:r>
              <a:rPr lang="en-US" altLang="ko-KR" sz="1600" dirty="0"/>
              <a:t>(BATCH_SIZE) </a:t>
            </a:r>
            <a:r>
              <a:rPr lang="ko-KR" altLang="en-US" sz="1600" dirty="0"/>
              <a:t>보다 커질 때까진 </a:t>
            </a:r>
            <a:r>
              <a:rPr lang="en-US" altLang="ko-KR" sz="1600" dirty="0"/>
              <a:t>return</a:t>
            </a:r>
            <a:r>
              <a:rPr lang="ko-KR" altLang="en-US" sz="1600" dirty="0"/>
              <a:t>으로 학습을 거르고</a:t>
            </a:r>
            <a:r>
              <a:rPr lang="en-US" altLang="ko-KR" sz="1600" dirty="0"/>
              <a:t>, </a:t>
            </a:r>
            <a:r>
              <a:rPr lang="ko-KR" altLang="en-US" sz="1600" u="sng" dirty="0"/>
              <a:t>경험이 충분히 쌓이면 </a:t>
            </a:r>
            <a:r>
              <a:rPr lang="en-US" altLang="ko-KR" sz="1600" u="sng" dirty="0" err="1"/>
              <a:t>self.memory</a:t>
            </a:r>
            <a:r>
              <a:rPr lang="en-US" altLang="ko-KR" sz="1600" u="sng" dirty="0"/>
              <a:t> </a:t>
            </a:r>
            <a:r>
              <a:rPr lang="ko-KR" altLang="en-US" sz="1600" u="sng" dirty="0"/>
              <a:t>큐에서 무작위로 배치 크기 만큼의 </a:t>
            </a:r>
            <a:r>
              <a:rPr lang="en-US" altLang="ko-KR" sz="1600" u="sng" dirty="0"/>
              <a:t>‘</a:t>
            </a:r>
            <a:r>
              <a:rPr lang="ko-KR" altLang="en-US" sz="1600" u="sng" dirty="0"/>
              <a:t>경험</a:t>
            </a:r>
            <a:r>
              <a:rPr lang="en-US" altLang="ko-KR" sz="1600" u="sng" dirty="0"/>
              <a:t>’</a:t>
            </a:r>
            <a:r>
              <a:rPr lang="ko-KR" altLang="en-US" sz="1600" u="sng" dirty="0"/>
              <a:t>들을 무작위로 가져옵니다</a:t>
            </a:r>
            <a:endParaRPr lang="en-US" altLang="ko-KR" sz="1600" u="sng" dirty="0"/>
          </a:p>
          <a:p>
            <a:pPr lvl="1"/>
            <a:r>
              <a:rPr lang="ko-KR" altLang="en-US" sz="1600" dirty="0"/>
              <a:t>경험들을 무작위로 가져오면 각 경험 샘플의 상관성을 줄일 수 있습니다</a:t>
            </a:r>
            <a:endParaRPr lang="en-US" altLang="ko-KR" sz="1600" dirty="0"/>
          </a:p>
          <a:p>
            <a:pPr lvl="1"/>
            <a:r>
              <a:rPr lang="en-US" altLang="ko-KR" sz="1600" dirty="0"/>
              <a:t>zip (*batch) </a:t>
            </a:r>
            <a:r>
              <a:rPr lang="ko-KR" altLang="en-US" sz="1600" dirty="0"/>
              <a:t>는 </a:t>
            </a:r>
            <a:r>
              <a:rPr lang="en-US" altLang="ko-KR" sz="1600" dirty="0"/>
              <a:t>(state, action, reward, next state)</a:t>
            </a:r>
            <a:r>
              <a:rPr lang="ko-KR" altLang="en-US" sz="1600" dirty="0"/>
              <a:t>가 한 세트로 모여진 하나의 배열을 </a:t>
            </a:r>
            <a:r>
              <a:rPr lang="en-US" altLang="ko-KR" sz="1600" dirty="0"/>
              <a:t>state, action, reward, </a:t>
            </a:r>
            <a:r>
              <a:rPr lang="en-US" altLang="ko-KR" sz="1600" dirty="0" err="1"/>
              <a:t>next_state</a:t>
            </a:r>
            <a:r>
              <a:rPr lang="en-US" altLang="ko-KR" sz="1600" dirty="0"/>
              <a:t> 4</a:t>
            </a:r>
            <a:r>
              <a:rPr lang="ko-KR" altLang="en-US" sz="1600" dirty="0"/>
              <a:t>개의 배열로 정리해줍니다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80240"/>
            <a:ext cx="5923598" cy="152590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187" y="5343117"/>
            <a:ext cx="3943350" cy="120015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16D2C0E-C6A1-4E9D-8975-0950EEE01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20"/>
    </mc:Choice>
    <mc:Fallback xmlns="">
      <p:transition spd="slow" advTm="100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경험으로부터 배우기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80" y="4541893"/>
            <a:ext cx="4732020" cy="39624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598" y="1170318"/>
            <a:ext cx="5135880" cy="313944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170318"/>
            <a:ext cx="5751287" cy="551487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sz="1600" dirty="0"/>
              <a:t>에이전트가 점진적으로 발전된 행동을 하려면 가지고 있는 신경망이 주어진 상태</a:t>
            </a:r>
            <a:r>
              <a:rPr lang="en-US" altLang="ko-KR" sz="1600" dirty="0"/>
              <a:t>(states)</a:t>
            </a:r>
            <a:r>
              <a:rPr lang="ko-KR" altLang="en-US" sz="1600" dirty="0"/>
              <a:t>에서 각 행동의 가치</a:t>
            </a:r>
            <a:r>
              <a:rPr lang="en-US" altLang="ko-KR" sz="1600" dirty="0"/>
              <a:t>(Q)</a:t>
            </a:r>
            <a:r>
              <a:rPr lang="ko-KR" altLang="en-US" sz="1600" dirty="0"/>
              <a:t>를 더 잘 예측하도록 학습 되어야 합니다</a:t>
            </a:r>
            <a:endParaRPr lang="en-US" altLang="ko-KR" sz="1600" dirty="0"/>
          </a:p>
          <a:p>
            <a:pPr>
              <a:spcBef>
                <a:spcPts val="0"/>
              </a:spcBef>
            </a:pPr>
            <a:r>
              <a:rPr lang="ko-KR" altLang="en-US" sz="1600" u="sng" dirty="0"/>
              <a:t>현재 상태</a:t>
            </a:r>
            <a:r>
              <a:rPr lang="en-US" altLang="ko-KR" sz="1600" u="sng" dirty="0"/>
              <a:t>(states)</a:t>
            </a:r>
            <a:r>
              <a:rPr lang="ko-KR" altLang="en-US" sz="1600" u="sng" dirty="0"/>
              <a:t>를 신경망에 통과시켜 왼쪽으로 가는 행동과 오른쪽으로 가는 행동에 대한 가치를 계산합니다</a:t>
            </a:r>
            <a:endParaRPr lang="en-US" altLang="ko-KR" sz="1600" u="sng" dirty="0"/>
          </a:p>
          <a:p>
            <a:pPr>
              <a:spcBef>
                <a:spcPts val="0"/>
              </a:spcBef>
            </a:pPr>
            <a:r>
              <a:rPr lang="en-US" altLang="ko-KR" sz="1600" dirty="0"/>
              <a:t>gather() </a:t>
            </a:r>
            <a:r>
              <a:rPr lang="ko-KR" altLang="en-US" sz="1600" dirty="0"/>
              <a:t>함수로 에이전트가 현 상태</a:t>
            </a:r>
            <a:r>
              <a:rPr lang="en-US" altLang="ko-KR" sz="1600" dirty="0"/>
              <a:t>(states)</a:t>
            </a:r>
            <a:r>
              <a:rPr lang="ko-KR" altLang="en-US" sz="1600" dirty="0"/>
              <a:t>에서 했던 행동의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가치’들을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current_q</a:t>
            </a:r>
            <a:r>
              <a:rPr lang="ko-KR" altLang="en-US" sz="1600" dirty="0"/>
              <a:t>에 담습니다</a:t>
            </a:r>
            <a:endParaRPr lang="en-US" altLang="ko-KR" sz="1600" dirty="0"/>
          </a:p>
          <a:p>
            <a:pPr>
              <a:spcBef>
                <a:spcPts val="0"/>
              </a:spcBef>
            </a:pPr>
            <a:endParaRPr lang="en-US" altLang="ko-KR" sz="1600" dirty="0"/>
          </a:p>
          <a:p>
            <a:pPr>
              <a:spcBef>
                <a:spcPts val="0"/>
              </a:spcBef>
            </a:pPr>
            <a:r>
              <a:rPr lang="en-US" altLang="ko-KR" sz="1600" dirty="0"/>
              <a:t>DQN </a:t>
            </a:r>
            <a:r>
              <a:rPr lang="ko-KR" altLang="en-US" sz="1600" dirty="0"/>
              <a:t>알고리즘 학습은 </a:t>
            </a:r>
            <a:r>
              <a:rPr lang="ko-KR" altLang="en-US" sz="1600" dirty="0">
                <a:solidFill>
                  <a:srgbClr val="FF3300"/>
                </a:solidFill>
              </a:rPr>
              <a:t>할인된 미래 가치</a:t>
            </a:r>
            <a:r>
              <a:rPr lang="ko-KR" altLang="en-US" sz="1600" dirty="0"/>
              <a:t>로 누적된 보상을 극대화하는 방향으로 이루어집니다</a:t>
            </a:r>
            <a:endParaRPr lang="en-US" altLang="ko-KR" sz="1600" dirty="0"/>
          </a:p>
          <a:p>
            <a:pPr marL="625475" lvl="1" indent="-168275">
              <a:spcBef>
                <a:spcPts val="0"/>
              </a:spcBef>
              <a:tabLst>
                <a:tab pos="531813" algn="l"/>
              </a:tabLst>
            </a:pPr>
            <a:r>
              <a:rPr lang="ko-KR" altLang="en-US" sz="1400" dirty="0">
                <a:solidFill>
                  <a:srgbClr val="FF3300"/>
                </a:solidFill>
              </a:rPr>
              <a:t>미래 가치 </a:t>
            </a:r>
            <a:r>
              <a:rPr lang="en-US" altLang="ko-KR" sz="1400" dirty="0"/>
              <a:t>:</a:t>
            </a:r>
            <a:r>
              <a:rPr lang="ko-KR" altLang="en-US" sz="1400" dirty="0"/>
              <a:t> 에이전트가 미래에 받을 수 있는 보상의 </a:t>
            </a:r>
            <a:r>
              <a:rPr lang="ko-KR" altLang="en-US" sz="1400" dirty="0" err="1"/>
              <a:t>기대값입니다</a:t>
            </a:r>
            <a:r>
              <a:rPr lang="en-US" altLang="ko-KR" sz="1400" dirty="0"/>
              <a:t>. max() </a:t>
            </a:r>
            <a:r>
              <a:rPr lang="ko-KR" altLang="en-US" sz="1400" dirty="0"/>
              <a:t>함수를 이용해 ‘다음 상태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next_states</a:t>
            </a:r>
            <a:r>
              <a:rPr lang="en-US" altLang="ko-KR" sz="1400" dirty="0"/>
              <a:t>)</a:t>
            </a:r>
            <a:r>
              <a:rPr lang="ko-KR" altLang="en-US" sz="1400" dirty="0"/>
              <a:t>에서 에이전트가 생각하는 행동의 최대 </a:t>
            </a:r>
            <a:r>
              <a:rPr lang="ko-KR" altLang="en-US" sz="1400" dirty="0" err="1"/>
              <a:t>가치’를</a:t>
            </a:r>
            <a:r>
              <a:rPr lang="ko-KR" altLang="en-US" sz="1400" dirty="0"/>
              <a:t> 구해 </a:t>
            </a:r>
            <a:r>
              <a:rPr lang="en-US" altLang="ko-KR" sz="1400" dirty="0" err="1"/>
              <a:t>max_next_q</a:t>
            </a:r>
            <a:r>
              <a:rPr lang="ko-KR" altLang="en-US" sz="1400" dirty="0"/>
              <a:t>에 담습니다</a:t>
            </a:r>
            <a:endParaRPr lang="en-US" altLang="ko-KR" sz="1400" dirty="0"/>
          </a:p>
          <a:p>
            <a:pPr marL="625475" lvl="1" indent="-168275">
              <a:spcBef>
                <a:spcPts val="0"/>
              </a:spcBef>
              <a:tabLst>
                <a:tab pos="531813" algn="l"/>
              </a:tabLst>
            </a:pPr>
            <a:r>
              <a:rPr lang="ko-KR" altLang="en-US" sz="1400" dirty="0">
                <a:solidFill>
                  <a:srgbClr val="FF3300"/>
                </a:solidFill>
              </a:rPr>
              <a:t>할인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헌재에 </a:t>
            </a:r>
            <a:r>
              <a:rPr lang="en-US" altLang="ko-KR" sz="1400" dirty="0"/>
              <a:t>1</a:t>
            </a:r>
            <a:r>
              <a:rPr lang="ko-KR" altLang="en-US" sz="1400" dirty="0"/>
              <a:t>의 보상을 받을 수 있고 미래에도 </a:t>
            </a:r>
            <a:r>
              <a:rPr lang="en-US" altLang="ko-KR" sz="1400" dirty="0"/>
              <a:t>1</a:t>
            </a:r>
            <a:r>
              <a:rPr lang="ko-KR" altLang="en-US" sz="1400" dirty="0"/>
              <a:t>의 보상을 받을 </a:t>
            </a:r>
            <a:r>
              <a:rPr lang="ko-KR" altLang="en-US" sz="1400"/>
              <a:t>때 현재의 </a:t>
            </a:r>
            <a:r>
              <a:rPr lang="ko-KR" altLang="en-US" sz="1400" dirty="0"/>
              <a:t>보상을 좀 더 가치 있게 봅니다</a:t>
            </a:r>
            <a:r>
              <a:rPr lang="en-US" altLang="ko-KR" sz="1400" dirty="0"/>
              <a:t>. GAMMA </a:t>
            </a:r>
            <a:r>
              <a:rPr lang="ko-KR" altLang="en-US" sz="1400" dirty="0"/>
              <a:t>값인 </a:t>
            </a:r>
            <a:r>
              <a:rPr lang="en-US" altLang="ko-KR" sz="1400" dirty="0"/>
              <a:t>0.8</a:t>
            </a:r>
            <a:r>
              <a:rPr lang="ko-KR" altLang="en-US" sz="1400" dirty="0"/>
              <a:t>을 곱해주어 에이전트가 보는 행동들의 미래 가치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max_next_q</a:t>
            </a:r>
            <a:r>
              <a:rPr lang="en-US" altLang="ko-KR" sz="1400" dirty="0"/>
              <a:t>)</a:t>
            </a:r>
            <a:r>
              <a:rPr lang="ko-KR" altLang="en-US" sz="1400" dirty="0"/>
              <a:t>를 </a:t>
            </a:r>
            <a:r>
              <a:rPr lang="en-US" altLang="ko-KR" sz="1400" dirty="0"/>
              <a:t>20% </a:t>
            </a:r>
            <a:r>
              <a:rPr lang="ko-KR" altLang="en-US" sz="1400" dirty="0"/>
              <a:t>할인해줍니다</a:t>
            </a:r>
            <a:endParaRPr lang="en-US" altLang="ko-KR" sz="1400" dirty="0"/>
          </a:p>
          <a:p>
            <a:pPr>
              <a:spcBef>
                <a:spcPts val="0"/>
              </a:spcBef>
            </a:pPr>
            <a:r>
              <a:rPr lang="ko-KR" altLang="en-US" sz="1600" u="sng" dirty="0"/>
              <a:t>현재 상태 에이전트가 행동해 받았던 보상</a:t>
            </a:r>
            <a:r>
              <a:rPr lang="en-US" altLang="ko-KR" sz="1600" u="sng" dirty="0"/>
              <a:t>(reward)</a:t>
            </a:r>
            <a:r>
              <a:rPr lang="ko-KR" altLang="en-US" sz="1600" u="sng" dirty="0"/>
              <a:t>에 에이전트가 내다보는 행동들의 미래 가치</a:t>
            </a:r>
            <a:r>
              <a:rPr lang="en-US" altLang="ko-KR" sz="1600" u="sng" dirty="0"/>
              <a:t>(</a:t>
            </a:r>
            <a:r>
              <a:rPr lang="en-US" altLang="ko-KR" sz="1600" u="sng" dirty="0" err="1"/>
              <a:t>max_next_q</a:t>
            </a:r>
            <a:r>
              <a:rPr lang="en-US" altLang="ko-KR" sz="1600" u="sng" dirty="0"/>
              <a:t>)</a:t>
            </a:r>
            <a:r>
              <a:rPr lang="ko-KR" altLang="en-US" sz="1600" u="sng" dirty="0"/>
              <a:t>가 더해져서 </a:t>
            </a:r>
            <a:r>
              <a:rPr lang="ko-KR" altLang="en-US" sz="1600" u="sng" dirty="0">
                <a:solidFill>
                  <a:srgbClr val="FF3300"/>
                </a:solidFill>
              </a:rPr>
              <a:t>할인된 미래 가치</a:t>
            </a:r>
            <a:r>
              <a:rPr lang="ko-KR" altLang="en-US" sz="1600" u="sng" dirty="0"/>
              <a:t>가 </a:t>
            </a:r>
            <a:r>
              <a:rPr lang="en-US" altLang="ko-KR" sz="1600" u="sng" dirty="0"/>
              <a:t>expected</a:t>
            </a:r>
            <a:r>
              <a:rPr lang="ko-KR" altLang="en-US" sz="1600" u="sng" dirty="0"/>
              <a:t>에 담깁니다</a:t>
            </a:r>
            <a:endParaRPr lang="en-US" altLang="ko-KR" sz="1600" u="sng" dirty="0"/>
          </a:p>
          <a:p>
            <a:pPr>
              <a:spcBef>
                <a:spcPts val="0"/>
              </a:spcBef>
            </a:pPr>
            <a:r>
              <a:rPr lang="ko-KR" altLang="en-US" sz="1600" dirty="0"/>
              <a:t>학습은 현재 에이전트가 생각하는 행동의 가치가 할인된 미래 가치를 따라가도록 진행되며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mse_loss</a:t>
            </a:r>
            <a:r>
              <a:rPr lang="en-US" altLang="ko-KR" sz="1600" dirty="0"/>
              <a:t> </a:t>
            </a:r>
            <a:r>
              <a:rPr lang="ko-KR" altLang="en-US" sz="1600" dirty="0"/>
              <a:t>손실 함수로 오차를 계산한 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역전파를</a:t>
            </a:r>
            <a:r>
              <a:rPr lang="ko-KR" altLang="en-US" sz="1600" dirty="0"/>
              <a:t> 하고 신경망을 학습시킵니다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380" y="4946791"/>
            <a:ext cx="5341620" cy="6019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380" y="5557429"/>
            <a:ext cx="4914900" cy="112776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EBD697F-8113-482D-903A-B129CF2586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9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18"/>
    </mc:Choice>
    <mc:Fallback xmlns="">
      <p:transition spd="slow" advTm="121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학습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60713"/>
            <a:ext cx="5626100" cy="545873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dirty="0"/>
              <a:t>gym</a:t>
            </a:r>
            <a:r>
              <a:rPr lang="ko-KR" altLang="en-US" sz="1800" dirty="0"/>
              <a:t>으로 게임 환경을 생성하기 위해선 </a:t>
            </a:r>
            <a:r>
              <a:rPr lang="en-US" altLang="ko-KR" sz="1800" dirty="0"/>
              <a:t>make() </a:t>
            </a:r>
            <a:r>
              <a:rPr lang="ko-KR" altLang="en-US" sz="1800" dirty="0"/>
              <a:t>함수에 원하는 게임 이름을 넣어주면 됩니다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 err="1"/>
              <a:t>카트폴</a:t>
            </a:r>
            <a:r>
              <a:rPr lang="ko-KR" altLang="en-US" sz="1800" dirty="0"/>
              <a:t> 환경의 이름은 </a:t>
            </a:r>
            <a:r>
              <a:rPr lang="en-US" altLang="ko-KR" sz="1800" dirty="0">
                <a:solidFill>
                  <a:srgbClr val="FF3300"/>
                </a:solidFill>
              </a:rPr>
              <a:t>CartPole-v0</a:t>
            </a:r>
            <a:r>
              <a:rPr lang="en-US" altLang="ko-KR" sz="1800" dirty="0"/>
              <a:t> </a:t>
            </a:r>
            <a:r>
              <a:rPr lang="ko-KR" altLang="en-US" sz="1800" dirty="0"/>
              <a:t>입니다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sz="1800" dirty="0" err="1"/>
              <a:t>DQNAgent</a:t>
            </a:r>
            <a:r>
              <a:rPr lang="ko-KR" altLang="en-US" sz="1800" dirty="0"/>
              <a:t>를 소환해서 </a:t>
            </a:r>
            <a:r>
              <a:rPr lang="en-US" altLang="ko-KR" sz="1800" dirty="0"/>
              <a:t>agent</a:t>
            </a:r>
            <a:r>
              <a:rPr lang="ko-KR" altLang="en-US" sz="1800" dirty="0"/>
              <a:t>로 인스턴스화합니다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sz="1800" dirty="0"/>
              <a:t>agent </a:t>
            </a:r>
            <a:r>
              <a:rPr lang="ko-KR" altLang="en-US" sz="1800" dirty="0"/>
              <a:t>객체를 이용하여 </a:t>
            </a:r>
            <a:r>
              <a:rPr lang="en-US" altLang="ko-KR" sz="1800" dirty="0">
                <a:solidFill>
                  <a:srgbClr val="FF3300"/>
                </a:solidFill>
              </a:rPr>
              <a:t>CartPole-v0</a:t>
            </a:r>
            <a:r>
              <a:rPr lang="en-US" altLang="ko-KR" sz="1800" dirty="0"/>
              <a:t> </a:t>
            </a:r>
            <a:r>
              <a:rPr lang="ko-KR" altLang="en-US" sz="1800" dirty="0"/>
              <a:t>환경과 상호작용을 통해 에이전트가 게임을 학습합니다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무한 루프 안에서 </a:t>
            </a:r>
            <a:r>
              <a:rPr lang="en-US" altLang="ko-KR" sz="1800" dirty="0" err="1"/>
              <a:t>env.render</a:t>
            </a:r>
            <a:r>
              <a:rPr lang="en-US" altLang="ko-KR" sz="1800" dirty="0"/>
              <a:t>() </a:t>
            </a:r>
            <a:r>
              <a:rPr lang="ko-KR" altLang="en-US" sz="1800" dirty="0"/>
              <a:t>함수로 게임을 제시하고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매턴마다</a:t>
            </a:r>
            <a:r>
              <a:rPr lang="en-US" altLang="ko-KR" sz="1800" dirty="0"/>
              <a:t>:</a:t>
            </a:r>
          </a:p>
          <a:p>
            <a:pPr marL="533400" lvl="1" indent="-177800">
              <a:lnSpc>
                <a:spcPct val="110000"/>
              </a:lnSpc>
              <a:buFont typeface="+mj-lt"/>
              <a:buAutoNum type="arabicPeriod"/>
              <a:tabLst>
                <a:tab pos="533400" algn="l"/>
              </a:tabLst>
            </a:pPr>
            <a:r>
              <a:rPr lang="ko-KR" altLang="en-US" sz="1600" dirty="0"/>
              <a:t>현재 게임의 상태</a:t>
            </a:r>
            <a:r>
              <a:rPr lang="en-US" altLang="ko-KR" sz="1600" dirty="0">
                <a:solidFill>
                  <a:schemeClr val="accent6"/>
                </a:solidFill>
              </a:rPr>
              <a:t>state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텐서로</a:t>
            </a:r>
            <a:r>
              <a:rPr lang="ko-KR" altLang="en-US" sz="1600" dirty="0"/>
              <a:t> 만들고 에이전트의 행동 함수 </a:t>
            </a:r>
            <a:r>
              <a:rPr lang="en-US" altLang="ko-KR" sz="1600" dirty="0"/>
              <a:t>act()</a:t>
            </a:r>
            <a:r>
              <a:rPr lang="ko-KR" altLang="en-US" sz="1600" dirty="0"/>
              <a:t>의 입력으로 사용합니다 </a:t>
            </a:r>
            <a:endParaRPr lang="en-US" altLang="ko-KR" sz="1600" dirty="0"/>
          </a:p>
          <a:p>
            <a:pPr marL="533400" lvl="1" indent="-177800">
              <a:lnSpc>
                <a:spcPct val="110000"/>
              </a:lnSpc>
              <a:buFont typeface="+mj-lt"/>
              <a:buAutoNum type="arabicPeriod"/>
              <a:tabLst>
                <a:tab pos="533400" algn="l"/>
              </a:tabLst>
            </a:pPr>
            <a:r>
              <a:rPr lang="ko-KR" altLang="en-US" sz="1600" dirty="0"/>
              <a:t>상태를 받은 에이전트는 </a:t>
            </a:r>
            <a:r>
              <a:rPr lang="ko-KR" altLang="en-US" sz="1600" dirty="0" err="1">
                <a:solidFill>
                  <a:srgbClr val="FF3300"/>
                </a:solidFill>
              </a:rPr>
              <a:t>엡실론</a:t>
            </a:r>
            <a:r>
              <a:rPr lang="ko-KR" altLang="en-US" sz="1600" dirty="0">
                <a:solidFill>
                  <a:srgbClr val="FF3300"/>
                </a:solidFill>
              </a:rPr>
              <a:t> </a:t>
            </a:r>
            <a:r>
              <a:rPr lang="ko-KR" altLang="en-US" sz="1600" dirty="0" err="1">
                <a:solidFill>
                  <a:srgbClr val="FF3300"/>
                </a:solidFill>
              </a:rPr>
              <a:t>그리디</a:t>
            </a:r>
            <a:r>
              <a:rPr lang="ko-KR" altLang="en-US" sz="1600" dirty="0">
                <a:solidFill>
                  <a:srgbClr val="FF3300"/>
                </a:solidFill>
              </a:rPr>
              <a:t> 알고리즘</a:t>
            </a:r>
            <a:r>
              <a:rPr lang="ko-KR" altLang="en-US" sz="1600" dirty="0"/>
              <a:t>에 따라 행동 </a:t>
            </a:r>
            <a:r>
              <a:rPr lang="en-US" altLang="ko-KR" sz="1600" dirty="0"/>
              <a:t>action</a:t>
            </a:r>
            <a:r>
              <a:rPr lang="ko-KR" altLang="en-US" sz="1600" dirty="0"/>
              <a:t>을 내뱉습니다 </a:t>
            </a:r>
            <a:endParaRPr lang="en-US" altLang="ko-KR" sz="1600" dirty="0"/>
          </a:p>
          <a:p>
            <a:pPr marL="533400" lvl="1" indent="-177800">
              <a:lnSpc>
                <a:spcPct val="110000"/>
              </a:lnSpc>
              <a:buFont typeface="+mj-lt"/>
              <a:buAutoNum type="arabicPeriod"/>
              <a:tabLst>
                <a:tab pos="533400" algn="l"/>
              </a:tabLst>
            </a:pPr>
            <a:r>
              <a:rPr lang="en-US" altLang="ko-KR" sz="1600" dirty="0"/>
              <a:t>action </a:t>
            </a:r>
            <a:r>
              <a:rPr lang="ko-KR" altLang="en-US" sz="1600" dirty="0"/>
              <a:t>변수는 </a:t>
            </a:r>
            <a:r>
              <a:rPr lang="ko-KR" altLang="en-US" sz="1600" dirty="0" err="1"/>
              <a:t>파이토치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텐서입니다</a:t>
            </a:r>
            <a:r>
              <a:rPr lang="en-US" altLang="ko-KR" sz="1600" dirty="0"/>
              <a:t>.</a:t>
            </a:r>
            <a:r>
              <a:rPr lang="ko-KR" altLang="en-US" sz="1600" dirty="0"/>
              <a:t> 따라서 </a:t>
            </a:r>
            <a:r>
              <a:rPr lang="en-US" altLang="ko-KR" sz="1600" dirty="0"/>
              <a:t>item() </a:t>
            </a:r>
            <a:r>
              <a:rPr lang="ko-KR" altLang="en-US" sz="1600" dirty="0"/>
              <a:t>함수로 에이전트가 한 행동의 번호를 추출하여 </a:t>
            </a:r>
            <a:r>
              <a:rPr lang="en-US" altLang="ko-KR" sz="1600" dirty="0"/>
              <a:t>step() </a:t>
            </a:r>
            <a:r>
              <a:rPr lang="ko-KR" altLang="en-US" sz="1600" dirty="0"/>
              <a:t>함수에 입력해주면 에이전트의 행동에 따른 다음 상태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next_state</a:t>
            </a:r>
            <a:r>
              <a:rPr lang="en-US" altLang="ko-KR" sz="1600" dirty="0"/>
              <a:t>), </a:t>
            </a:r>
            <a:r>
              <a:rPr lang="ko-KR" altLang="en-US" sz="1600" dirty="0"/>
              <a:t>보상</a:t>
            </a:r>
            <a:r>
              <a:rPr lang="en-US" altLang="ko-KR" sz="1600" dirty="0"/>
              <a:t>(reward), </a:t>
            </a:r>
            <a:r>
              <a:rPr lang="ko-KR" altLang="en-US" sz="1600" dirty="0"/>
              <a:t>종료 여부</a:t>
            </a:r>
            <a:r>
              <a:rPr lang="en-US" altLang="ko-KR" sz="1600" dirty="0"/>
              <a:t>(done)</a:t>
            </a:r>
            <a:r>
              <a:rPr lang="ko-KR" altLang="en-US" sz="1600" dirty="0"/>
              <a:t>를 출력합니다 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98" y="2054101"/>
            <a:ext cx="2872740" cy="335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115" y="2518631"/>
            <a:ext cx="1874520" cy="5715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115" y="3242531"/>
            <a:ext cx="2926080" cy="8382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398" y="4233131"/>
            <a:ext cx="5471160" cy="13639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26FA0A1-7CF1-4F89-8C41-867EEF900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56"/>
    </mc:Choice>
    <mc:Fallback xmlns="">
      <p:transition spd="slow" advTm="87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게임 끝내기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384918" y="5140602"/>
            <a:ext cx="2354580" cy="8382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918" y="1360714"/>
            <a:ext cx="4693920" cy="241554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918" y="3905978"/>
            <a:ext cx="4747260" cy="11049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838199" y="1360713"/>
            <a:ext cx="6291112" cy="1812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1800" dirty="0"/>
              <a:t>EPISODES </a:t>
            </a:r>
            <a:r>
              <a:rPr lang="ko-KR" altLang="en-US" sz="1800" dirty="0"/>
              <a:t>횟수만큼 플레이하게 됩니다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막대가 넘어져 게임이 끝났을 경우 보상</a:t>
            </a:r>
            <a:r>
              <a:rPr lang="en-US" altLang="ko-KR" sz="1800" dirty="0"/>
              <a:t>(</a:t>
            </a:r>
            <a:r>
              <a:rPr lang="ko-KR" altLang="en-US" sz="1800" dirty="0"/>
              <a:t>처벌</a:t>
            </a:r>
            <a:r>
              <a:rPr lang="en-US" altLang="ko-KR" sz="1800" dirty="0"/>
              <a:t>)</a:t>
            </a:r>
            <a:r>
              <a:rPr lang="ko-KR" altLang="en-US" sz="1800" dirty="0"/>
              <a:t>을 주고 이 경험을 기억</a:t>
            </a:r>
            <a:r>
              <a:rPr lang="en-US" altLang="ko-KR" sz="1800" dirty="0"/>
              <a:t>(memorize) </a:t>
            </a:r>
            <a:r>
              <a:rPr lang="ko-KR" altLang="en-US" sz="1800" dirty="0"/>
              <a:t>하고 결과를 배우도록 합니다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학습이 진행될수록 </a:t>
            </a:r>
            <a:r>
              <a:rPr lang="ko-KR" altLang="en-US" sz="1800" dirty="0" err="1"/>
              <a:t>폴대가</a:t>
            </a:r>
            <a:r>
              <a:rPr lang="ko-KR" altLang="en-US" sz="1800" dirty="0"/>
              <a:t> 넘어지지 않아서 게임이 끝나지 않는 방향으로 학습이 진행됩니다</a:t>
            </a:r>
            <a:endParaRPr lang="en-US" altLang="ko-KR"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598" y="3711852"/>
            <a:ext cx="3703320" cy="2324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5324" y="3340090"/>
            <a:ext cx="1531620" cy="2438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004" y="3173186"/>
            <a:ext cx="1417320" cy="1615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7AA5E3-9991-4E02-9BE2-DC2C32AE1328}"/>
              </a:ext>
            </a:extLst>
          </p:cNvPr>
          <p:cNvSpPr txBox="1"/>
          <p:nvPr/>
        </p:nvSpPr>
        <p:spPr>
          <a:xfrm>
            <a:off x="479285" y="6130881"/>
            <a:ext cx="1087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전체 코드</a:t>
            </a:r>
            <a:r>
              <a:rPr lang="en-US" altLang="ko-KR" dirty="0"/>
              <a:t>] </a:t>
            </a:r>
            <a:r>
              <a:rPr lang="ko-KR" altLang="en-US" dirty="0" err="1"/>
              <a:t>깃허브</a:t>
            </a:r>
            <a:r>
              <a:rPr lang="ko-KR" altLang="en-US" dirty="0"/>
              <a:t> 파일명 </a:t>
            </a:r>
            <a:r>
              <a:rPr lang="en-US" altLang="ko-KR" dirty="0">
                <a:hlinkClick r:id="rId11"/>
              </a:rPr>
              <a:t>3-min-pytorch/</a:t>
            </a:r>
            <a:r>
              <a:rPr lang="en-US" altLang="ko-KR" dirty="0" err="1">
                <a:hlinkClick r:id="rId11"/>
              </a:rPr>
              <a:t>cartpole_dqn.ipynb</a:t>
            </a:r>
            <a:r>
              <a:rPr lang="en-US" altLang="ko-KR" dirty="0">
                <a:hlinkClick r:id="rId11"/>
              </a:rPr>
              <a:t> at master · </a:t>
            </a:r>
            <a:r>
              <a:rPr lang="en-US" altLang="ko-KR" dirty="0" err="1">
                <a:hlinkClick r:id="rId11"/>
              </a:rPr>
              <a:t>keon</a:t>
            </a:r>
            <a:r>
              <a:rPr lang="en-US" altLang="ko-KR" dirty="0">
                <a:hlinkClick r:id="rId11"/>
              </a:rPr>
              <a:t>/3-min-pytorch · GitHub</a:t>
            </a:r>
            <a:endParaRPr lang="ko-KR" altLang="en-US" dirty="0"/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274CB369-9969-4BB9-B439-9137967BA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20"/>
    </mc:Choice>
    <mc:Fallback xmlns="">
      <p:transition spd="slow" advTm="11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추천</a:t>
            </a:r>
            <a:r>
              <a:rPr lang="en-US" altLang="ko-KR" dirty="0"/>
              <a:t>) </a:t>
            </a:r>
            <a:r>
              <a:rPr lang="ko-KR" altLang="en-US" dirty="0"/>
              <a:t>더 공부하고 싶은 분께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3"/>
            <a:ext cx="10528300" cy="51011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파이토치</a:t>
            </a:r>
            <a:r>
              <a:rPr lang="ko-KR" altLang="en-US" dirty="0"/>
              <a:t> 첫걸음</a:t>
            </a:r>
            <a:r>
              <a:rPr lang="en-US" altLang="ko-KR" dirty="0"/>
              <a:t>, </a:t>
            </a:r>
            <a:r>
              <a:rPr lang="ko-KR" altLang="en-US" dirty="0" err="1"/>
              <a:t>최건호지음</a:t>
            </a:r>
            <a:r>
              <a:rPr lang="en-US" altLang="ko-KR" dirty="0"/>
              <a:t>, </a:t>
            </a:r>
            <a:r>
              <a:rPr lang="ko-KR" altLang="en-US" dirty="0" err="1"/>
              <a:t>한빛미디어</a:t>
            </a:r>
            <a:r>
              <a:rPr lang="en-US" altLang="ko-KR" dirty="0"/>
              <a:t>, 2019. </a:t>
            </a:r>
            <a:r>
              <a:rPr lang="en-US" altLang="ko-KR" dirty="0">
                <a:hlinkClick r:id="rId3"/>
              </a:rPr>
              <a:t>https://m.hanbit.co.kr/support/supplement_list.html#</a:t>
            </a:r>
            <a:r>
              <a:rPr lang="en-US" altLang="ko-KR" dirty="0"/>
              <a:t> 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>
                <a:hlinkClick r:id="rId4"/>
              </a:rPr>
              <a:t>홍콩과기대</a:t>
            </a:r>
            <a:r>
              <a:rPr lang="ko-KR" altLang="en-US" dirty="0">
                <a:hlinkClick r:id="rId4"/>
              </a:rPr>
              <a:t> 김성훈 교수님의 모두를 위한 </a:t>
            </a:r>
            <a:r>
              <a:rPr lang="ko-KR" altLang="en-US" dirty="0" err="1">
                <a:hlinkClick r:id="rId4"/>
              </a:rPr>
              <a:t>머신러닝</a:t>
            </a:r>
            <a:r>
              <a:rPr lang="en-US" altLang="ko-KR" dirty="0">
                <a:hlinkClick r:id="rId4"/>
              </a:rPr>
              <a:t>/</a:t>
            </a:r>
            <a:r>
              <a:rPr lang="ko-KR" altLang="en-US" dirty="0" err="1">
                <a:hlinkClick r:id="rId4"/>
              </a:rPr>
              <a:t>딥러닝</a:t>
            </a:r>
            <a:r>
              <a:rPr lang="ko-KR" altLang="en-US" dirty="0">
                <a:hlinkClick r:id="rId4"/>
              </a:rPr>
              <a:t> 강의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 err="1">
                <a:hlinkClick r:id="rId5"/>
              </a:rPr>
              <a:t>앤드류응</a:t>
            </a:r>
            <a:r>
              <a:rPr lang="ko-KR" altLang="en-US" dirty="0">
                <a:hlinkClick r:id="rId5"/>
              </a:rPr>
              <a:t> 교수님의 </a:t>
            </a:r>
            <a:r>
              <a:rPr lang="en-US" altLang="ko-KR" dirty="0">
                <a:hlinkClick r:id="rId5"/>
              </a:rPr>
              <a:t>Neural Network and Deep Learning </a:t>
            </a:r>
            <a:r>
              <a:rPr lang="ko-KR" altLang="en-US" dirty="0">
                <a:hlinkClick r:id="rId5"/>
              </a:rPr>
              <a:t>강의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 err="1">
                <a:hlinkClick r:id="rId6"/>
              </a:rPr>
              <a:t>뉴욕대</a:t>
            </a:r>
            <a:r>
              <a:rPr lang="ko-KR" altLang="en-US" dirty="0">
                <a:hlinkClick r:id="rId6"/>
              </a:rPr>
              <a:t> </a:t>
            </a:r>
            <a:r>
              <a:rPr lang="ko-KR" altLang="en-US" dirty="0" err="1">
                <a:hlinkClick r:id="rId6"/>
              </a:rPr>
              <a:t>조경현</a:t>
            </a:r>
            <a:r>
              <a:rPr lang="ko-KR" altLang="en-US" dirty="0">
                <a:hlinkClick r:id="rId6"/>
              </a:rPr>
              <a:t> 교수님의 </a:t>
            </a:r>
            <a:r>
              <a:rPr lang="en-US" altLang="ko-KR" dirty="0">
                <a:hlinkClick r:id="rId6"/>
              </a:rPr>
              <a:t>Brief Introduction to Machine Learning without Deep Learning </a:t>
            </a:r>
            <a:r>
              <a:rPr lang="ko-KR" altLang="en-US" dirty="0" err="1">
                <a:hlinkClick r:id="rId6"/>
              </a:rPr>
              <a:t>수업노트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 err="1">
                <a:hlinkClick r:id="rId7"/>
              </a:rPr>
              <a:t>뉴욕대</a:t>
            </a:r>
            <a:r>
              <a:rPr lang="ko-KR" altLang="en-US" dirty="0">
                <a:hlinkClick r:id="rId7"/>
              </a:rPr>
              <a:t> </a:t>
            </a:r>
            <a:r>
              <a:rPr lang="ko-KR" altLang="en-US" dirty="0" err="1">
                <a:hlinkClick r:id="rId7"/>
              </a:rPr>
              <a:t>조경현</a:t>
            </a:r>
            <a:r>
              <a:rPr lang="ko-KR" altLang="en-US" dirty="0">
                <a:hlinkClick r:id="rId7"/>
              </a:rPr>
              <a:t> 교수님의 </a:t>
            </a:r>
            <a:r>
              <a:rPr lang="en-US" altLang="ko-KR" dirty="0">
                <a:hlinkClick r:id="rId7"/>
              </a:rPr>
              <a:t>Natural Language Understanding with Distributed Representation </a:t>
            </a:r>
            <a:r>
              <a:rPr lang="ko-KR" altLang="en-US" dirty="0" err="1">
                <a:hlinkClick r:id="rId7"/>
              </a:rPr>
              <a:t>수업노트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linkClick r:id="rId8"/>
              </a:rPr>
              <a:t>yunjey</a:t>
            </a:r>
            <a:r>
              <a:rPr lang="en-US" altLang="ko-KR" dirty="0">
                <a:hlinkClick r:id="rId8"/>
              </a:rPr>
              <a:t>/</a:t>
            </a:r>
            <a:r>
              <a:rPr lang="en-US" altLang="ko-KR" dirty="0" err="1">
                <a:hlinkClick r:id="rId8"/>
              </a:rPr>
              <a:t>pytorch</a:t>
            </a:r>
            <a:r>
              <a:rPr lang="en-US" altLang="ko-KR" dirty="0">
                <a:hlinkClick r:id="rId8"/>
              </a:rPr>
              <a:t>-tutorial</a:t>
            </a:r>
            <a:r>
              <a:rPr lang="en-US" altLang="ko-KR" dirty="0"/>
              <a:t> - MIT License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linkClick r:id="rId9"/>
              </a:rPr>
              <a:t>jcjohnson</a:t>
            </a:r>
            <a:r>
              <a:rPr lang="en-US" altLang="ko-KR" dirty="0">
                <a:hlinkClick r:id="rId9"/>
              </a:rPr>
              <a:t>/</a:t>
            </a:r>
            <a:r>
              <a:rPr lang="en-US" altLang="ko-KR" dirty="0" err="1">
                <a:hlinkClick r:id="rId9"/>
              </a:rPr>
              <a:t>pytorch</a:t>
            </a:r>
            <a:r>
              <a:rPr lang="en-US" altLang="ko-KR" dirty="0">
                <a:hlinkClick r:id="rId9"/>
              </a:rPr>
              <a:t>-examples</a:t>
            </a:r>
            <a:r>
              <a:rPr lang="en-US" altLang="ko-KR" dirty="0"/>
              <a:t> - MIT License</a:t>
            </a:r>
          </a:p>
          <a:p>
            <a:pPr lvl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10"/>
              </a:rPr>
              <a:t>CS231n: Convolutional Neural Networks for Visual Recognition </a:t>
            </a:r>
            <a:r>
              <a:rPr lang="ko-KR" altLang="en-US" dirty="0">
                <a:hlinkClick r:id="rId10"/>
              </a:rPr>
              <a:t>강의노트의 한글 번역 버전</a:t>
            </a:r>
            <a:r>
              <a:rPr lang="ko-KR" altLang="en-US" dirty="0"/>
              <a:t> </a:t>
            </a:r>
            <a:r>
              <a:rPr lang="en-US" altLang="ko-KR" dirty="0">
                <a:hlinkClick r:id="rId10"/>
              </a:rPr>
              <a:t>http://aikorea.org/cs231n/</a:t>
            </a:r>
            <a:endParaRPr lang="en-US" altLang="ko-KR" dirty="0"/>
          </a:p>
          <a:p>
            <a:pPr lvl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300"/>
                </a:solidFill>
                <a:hlinkClick r:id="rId11"/>
              </a:rPr>
              <a:t>A friendly introduction to ~</a:t>
            </a:r>
            <a:r>
              <a:rPr lang="en-US" altLang="ko-KR" dirty="0">
                <a:solidFill>
                  <a:srgbClr val="FF3300"/>
                </a:solidFill>
              </a:rPr>
              <a:t> </a:t>
            </a:r>
            <a:r>
              <a:rPr lang="en-US" altLang="ko-KR" dirty="0"/>
              <a:t> </a:t>
            </a:r>
            <a:r>
              <a:rPr lang="en-US" altLang="ko-KR" dirty="0">
                <a:hlinkClick r:id="rId12"/>
              </a:rPr>
              <a:t>https://www.youtube.com/c/LuisSerrano</a:t>
            </a:r>
            <a:r>
              <a:rPr lang="en-US" altLang="ko-KR" dirty="0"/>
              <a:t> 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Picture 2" descr="파이토치 첫걸음">
            <a:extLst>
              <a:ext uri="{FF2B5EF4-FFF2-40B4-BE49-F238E27FC236}">
                <a16:creationId xmlns:a16="http://schemas.microsoft.com/office/drawing/2014/main" id="{2B7325E4-6EB2-4C28-ABD0-42FADFD7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978" y="647700"/>
            <a:ext cx="1905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98"/>
    </mc:Choice>
    <mc:Fallback xmlns="">
      <p:transition spd="slow" advTm="418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인공지능을 구현하는 </a:t>
            </a:r>
            <a:r>
              <a:rPr lang="ko-KR" altLang="en-US" sz="3200" dirty="0" err="1"/>
              <a:t>딥러닝</a:t>
            </a:r>
            <a:r>
              <a:rPr lang="ko-KR" altLang="en-US" sz="3200" dirty="0"/>
              <a:t> 모델들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4"/>
            <a:ext cx="6082553" cy="483325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ANN	</a:t>
            </a:r>
            <a:r>
              <a:rPr lang="en-US" altLang="ko-KR" sz="2400" dirty="0">
                <a:solidFill>
                  <a:schemeClr val="accent5"/>
                </a:solidFill>
              </a:rPr>
              <a:t>artificial neural network</a:t>
            </a:r>
          </a:p>
          <a:p>
            <a:r>
              <a:rPr lang="en-US" altLang="ko-KR" sz="2400" dirty="0"/>
              <a:t>DNN	</a:t>
            </a:r>
            <a:r>
              <a:rPr lang="en-US" altLang="ko-KR" sz="2400" dirty="0">
                <a:solidFill>
                  <a:schemeClr val="accent5"/>
                </a:solidFill>
              </a:rPr>
              <a:t>deep neural network</a:t>
            </a:r>
          </a:p>
          <a:p>
            <a:r>
              <a:rPr lang="en-US" altLang="ko-KR" sz="2400" dirty="0"/>
              <a:t>CNN	</a:t>
            </a:r>
            <a:r>
              <a:rPr lang="en-US" altLang="ko-KR" sz="2400" dirty="0">
                <a:solidFill>
                  <a:schemeClr val="accent5"/>
                </a:solidFill>
              </a:rPr>
              <a:t>convolutional neural network</a:t>
            </a:r>
          </a:p>
          <a:p>
            <a:r>
              <a:rPr lang="en-US" altLang="ko-KR" sz="2400" dirty="0"/>
              <a:t>RNN	</a:t>
            </a:r>
            <a:r>
              <a:rPr lang="en-US" altLang="ko-KR" sz="2400" dirty="0">
                <a:solidFill>
                  <a:schemeClr val="accent5"/>
                </a:solidFill>
              </a:rPr>
              <a:t>recurrent neural network</a:t>
            </a:r>
          </a:p>
          <a:p>
            <a:r>
              <a:rPr lang="en-US" altLang="ko-KR" sz="2400" dirty="0"/>
              <a:t>AE	</a:t>
            </a:r>
            <a:r>
              <a:rPr lang="en-US" altLang="ko-KR" sz="2400" dirty="0" err="1">
                <a:solidFill>
                  <a:schemeClr val="accent5"/>
                </a:solidFill>
              </a:rPr>
              <a:t>autoencoder</a:t>
            </a:r>
            <a:endParaRPr lang="en-US" altLang="ko-KR" sz="2400" dirty="0">
              <a:solidFill>
                <a:schemeClr val="accent5"/>
              </a:solidFill>
            </a:endParaRPr>
          </a:p>
          <a:p>
            <a:r>
              <a:rPr lang="en-US" altLang="ko-KR" sz="2400" dirty="0"/>
              <a:t>GAN	</a:t>
            </a:r>
            <a:r>
              <a:rPr lang="en-US" altLang="ko-KR" sz="2400" dirty="0">
                <a:solidFill>
                  <a:schemeClr val="accent5"/>
                </a:solidFill>
              </a:rPr>
              <a:t>generative adversarial network</a:t>
            </a:r>
          </a:p>
          <a:p>
            <a:r>
              <a:rPr lang="en-US" altLang="ko-KR" sz="2400" dirty="0"/>
              <a:t>DQN	</a:t>
            </a:r>
            <a:r>
              <a:rPr lang="en-US" altLang="ko-KR" sz="2400" dirty="0">
                <a:solidFill>
                  <a:schemeClr val="accent5"/>
                </a:solidFill>
              </a:rPr>
              <a:t>deep q-network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76" y="151043"/>
            <a:ext cx="4886325" cy="661035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7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30"/>
    </mc:Choice>
    <mc:Fallback xmlns="">
      <p:transition spd="slow" advTm="32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인공지능을 구현하는 </a:t>
            </a:r>
            <a:r>
              <a:rPr lang="ko-KR" altLang="en-US" sz="3200" dirty="0" err="1"/>
              <a:t>딥러닝</a:t>
            </a:r>
            <a:r>
              <a:rPr lang="ko-KR" altLang="en-US" sz="3200" dirty="0"/>
              <a:t> 모델들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0805" y="1353454"/>
            <a:ext cx="6447971" cy="5270049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ko-KR" sz="2000" dirty="0"/>
              <a:t>ANN	</a:t>
            </a:r>
            <a:r>
              <a:rPr lang="en-US" altLang="ko-KR" sz="2000" dirty="0">
                <a:solidFill>
                  <a:srgbClr val="00B0F0"/>
                </a:solidFill>
              </a:rPr>
              <a:t>artificial neural network</a:t>
            </a:r>
          </a:p>
          <a:p>
            <a:pPr lvl="2">
              <a:lnSpc>
                <a:spcPct val="110000"/>
              </a:lnSpc>
            </a:pPr>
            <a:r>
              <a:rPr lang="ko-KR" altLang="en-US" sz="1600" dirty="0"/>
              <a:t>입력에 가중치를 곱한 합을 활성화 함수에 통과시키는 간단한 형태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2000" dirty="0"/>
              <a:t>DNN	</a:t>
            </a:r>
            <a:r>
              <a:rPr lang="en-US" altLang="ko-KR" sz="2000" dirty="0">
                <a:solidFill>
                  <a:srgbClr val="00B0F0"/>
                </a:solidFill>
              </a:rPr>
              <a:t>deep neural network</a:t>
            </a:r>
          </a:p>
          <a:p>
            <a:pPr lvl="2">
              <a:lnSpc>
                <a:spcPct val="110000"/>
              </a:lnSpc>
            </a:pPr>
            <a:r>
              <a:rPr lang="ko-KR" altLang="en-US" sz="1600" dirty="0"/>
              <a:t>은닉 계층이 </a:t>
            </a:r>
            <a:r>
              <a:rPr lang="en-US" altLang="ko-KR" sz="1600" dirty="0"/>
              <a:t>2</a:t>
            </a:r>
            <a:r>
              <a:rPr lang="ko-KR" altLang="en-US" sz="1600" dirty="0"/>
              <a:t>개 이상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2000" dirty="0"/>
              <a:t>CNN	</a:t>
            </a:r>
            <a:r>
              <a:rPr lang="en-US" altLang="ko-KR" sz="2000" dirty="0">
                <a:solidFill>
                  <a:srgbClr val="00B0F0"/>
                </a:solidFill>
              </a:rPr>
              <a:t>convolutional neural network</a:t>
            </a:r>
          </a:p>
          <a:p>
            <a:pPr lvl="2">
              <a:lnSpc>
                <a:spcPct val="110000"/>
              </a:lnSpc>
            </a:pPr>
            <a:r>
              <a:rPr lang="ko-KR" altLang="en-US" sz="1600" dirty="0" err="1"/>
              <a:t>컨볼루션</a:t>
            </a:r>
            <a:r>
              <a:rPr lang="ko-KR" altLang="en-US" sz="1600" dirty="0"/>
              <a:t> 은닉 계층을 포함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2000" dirty="0"/>
              <a:t>RNN	</a:t>
            </a:r>
            <a:r>
              <a:rPr lang="en-US" altLang="ko-KR" sz="2000" dirty="0">
                <a:solidFill>
                  <a:srgbClr val="00B0F0"/>
                </a:solidFill>
              </a:rPr>
              <a:t>recurrent neural network</a:t>
            </a:r>
          </a:p>
          <a:p>
            <a:pPr lvl="2">
              <a:lnSpc>
                <a:spcPct val="110000"/>
              </a:lnSpc>
            </a:pPr>
            <a:r>
              <a:rPr lang="ko-KR" altLang="en-US" sz="1600" dirty="0"/>
              <a:t>순환적으로 들어오는 입력에 따라 새로운 은닉 벡터를 순환 생성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2000" dirty="0"/>
              <a:t>AE	</a:t>
            </a:r>
            <a:r>
              <a:rPr lang="en-US" altLang="ko-KR" sz="2000" dirty="0">
                <a:solidFill>
                  <a:srgbClr val="00B0F0"/>
                </a:solidFill>
              </a:rPr>
              <a:t>autoencoder</a:t>
            </a:r>
          </a:p>
          <a:p>
            <a:pPr lvl="2">
              <a:lnSpc>
                <a:spcPct val="110000"/>
              </a:lnSpc>
            </a:pPr>
            <a:r>
              <a:rPr lang="ko-KR" altLang="en-US" sz="1500" dirty="0"/>
              <a:t>특징의 압축과 복원</a:t>
            </a:r>
            <a:endParaRPr lang="en-US" altLang="ko-KR" sz="1500" dirty="0"/>
          </a:p>
          <a:p>
            <a:pPr>
              <a:lnSpc>
                <a:spcPct val="110000"/>
              </a:lnSpc>
            </a:pPr>
            <a:r>
              <a:rPr lang="en-US" altLang="ko-KR" sz="2000" dirty="0"/>
              <a:t>GAN	</a:t>
            </a:r>
            <a:r>
              <a:rPr lang="en-US" altLang="ko-KR" sz="2000" dirty="0">
                <a:solidFill>
                  <a:srgbClr val="00B0F0"/>
                </a:solidFill>
              </a:rPr>
              <a:t>generative adversarial network</a:t>
            </a:r>
          </a:p>
          <a:p>
            <a:pPr lvl="2">
              <a:lnSpc>
                <a:spcPct val="110000"/>
              </a:lnSpc>
            </a:pPr>
            <a:r>
              <a:rPr lang="ko-KR" altLang="en-US" sz="1500" dirty="0"/>
              <a:t>생성망과 판별망이 서로 경쟁하며 원본을 복제</a:t>
            </a:r>
            <a:endParaRPr lang="en-US" altLang="ko-KR" sz="1400" dirty="0"/>
          </a:p>
          <a:p>
            <a:pPr>
              <a:lnSpc>
                <a:spcPct val="110000"/>
              </a:lnSpc>
            </a:pPr>
            <a:r>
              <a:rPr lang="en-US" altLang="ko-KR" sz="2000" dirty="0"/>
              <a:t>DQN	deep q-network</a:t>
            </a:r>
          </a:p>
          <a:p>
            <a:pPr lvl="2">
              <a:lnSpc>
                <a:spcPct val="110000"/>
              </a:lnSpc>
            </a:pPr>
            <a:r>
              <a:rPr lang="ko-KR" altLang="en-US" sz="1500" dirty="0">
                <a:solidFill>
                  <a:srgbClr val="00B0F0"/>
                </a:solidFill>
              </a:rPr>
              <a:t>현 상태에서의 행동이 환경과 상호작용하여 보상 받고 새로운 상태 생성</a:t>
            </a:r>
            <a:r>
              <a:rPr lang="en-US" altLang="ko-KR" sz="1500" dirty="0">
                <a:solidFill>
                  <a:srgbClr val="00B0F0"/>
                </a:solidFill>
              </a:rPr>
              <a:t> </a:t>
            </a:r>
            <a:endParaRPr lang="ko-KR" altLang="en-US" sz="1500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76" y="151043"/>
            <a:ext cx="4886325" cy="6610350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9A56F66D-9C9D-4AD0-A61B-0C040DB4B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64"/>
    </mc:Choice>
    <mc:Fallback xmlns="">
      <p:transition spd="slow" advTm="93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강화학습과</a:t>
            </a:r>
            <a:r>
              <a:rPr lang="ko-KR" altLang="en-US" dirty="0"/>
              <a:t> </a:t>
            </a:r>
            <a:r>
              <a:rPr lang="en-US" altLang="ko-KR" dirty="0"/>
              <a:t>DQN </a:t>
            </a:r>
            <a:r>
              <a:rPr lang="ko-KR" altLang="en-US" dirty="0"/>
              <a:t>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7" y="1491343"/>
            <a:ext cx="11137903" cy="45411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사람은 스스로 성장합니다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사람은 일어섰다가 넘어지는 시행착오를 반복하며 걷고 뛰는 법을 배웁니다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강화</a:t>
            </a:r>
            <a:r>
              <a:rPr lang="en-US" altLang="ko-KR" sz="2000" dirty="0"/>
              <a:t>(reinforcement)</a:t>
            </a:r>
            <a:r>
              <a:rPr lang="ko-KR" altLang="en-US" sz="2000" dirty="0"/>
              <a:t>라는 개념은 행동심리학자 </a:t>
            </a:r>
            <a:r>
              <a:rPr lang="en-US" altLang="ko-KR" sz="2000" dirty="0" err="1"/>
              <a:t>Burrhus</a:t>
            </a:r>
            <a:r>
              <a:rPr lang="en-US" altLang="ko-KR" sz="2000" dirty="0"/>
              <a:t> Skinner</a:t>
            </a:r>
            <a:r>
              <a:rPr lang="ko-KR" altLang="en-US" sz="2000" dirty="0"/>
              <a:t>가 </a:t>
            </a:r>
            <a:r>
              <a:rPr lang="en-US" altLang="ko-KR" sz="2000" dirty="0"/>
              <a:t>1930</a:t>
            </a:r>
            <a:r>
              <a:rPr lang="ko-KR" altLang="en-US" sz="2000" dirty="0"/>
              <a:t>년</a:t>
            </a:r>
            <a:r>
              <a:rPr lang="en-US" altLang="ko-KR" sz="2000" dirty="0"/>
              <a:t>~1931</a:t>
            </a:r>
            <a:r>
              <a:rPr lang="ko-KR" altLang="en-US" sz="2000" dirty="0"/>
              <a:t>년 스키너 상자</a:t>
            </a:r>
            <a:r>
              <a:rPr lang="en-US" altLang="ko-KR" sz="2000" dirty="0"/>
              <a:t>(Skinner box)</a:t>
            </a:r>
            <a:r>
              <a:rPr lang="ko-KR" altLang="en-US" sz="2000" dirty="0"/>
              <a:t>를 이용한 실험으로 처음 제시한 것으로</a:t>
            </a:r>
            <a:r>
              <a:rPr lang="en-US" altLang="ko-KR" sz="2000" dirty="0"/>
              <a:t> </a:t>
            </a:r>
            <a:r>
              <a:rPr lang="ko-KR" altLang="en-US" sz="2000" dirty="0"/>
              <a:t>시행착오를 통해 학습하는 방법 입니다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주어진 환경과 상호작용하여 좋은 점수를 얻는 방향으로 성장하는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분야를 </a:t>
            </a:r>
            <a:r>
              <a:rPr lang="ko-KR" altLang="en-US" sz="2000" dirty="0">
                <a:solidFill>
                  <a:srgbClr val="FF3300"/>
                </a:solidFill>
              </a:rPr>
              <a:t>강화학습</a:t>
            </a:r>
            <a:r>
              <a:rPr lang="en-US" altLang="ko-KR" sz="2000" dirty="0">
                <a:solidFill>
                  <a:schemeClr val="accent6"/>
                </a:solidFill>
              </a:rPr>
              <a:t>reinforcement learning</a:t>
            </a:r>
            <a:r>
              <a:rPr lang="ko-KR" altLang="en-US" sz="2000" dirty="0"/>
              <a:t>이라고 합니다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앞에서 배운 학습법들이 교재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데이터셋</a:t>
            </a:r>
            <a:r>
              <a:rPr lang="en-US" altLang="ko-KR" sz="2000" dirty="0"/>
              <a:t>)</a:t>
            </a:r>
            <a:r>
              <a:rPr lang="ko-KR" altLang="en-US" sz="2000" dirty="0"/>
              <a:t>를 외우는 주입식 학습법이라면 강화학습은 자기 주도적 학습법 입니다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강화학습 </a:t>
            </a:r>
            <a:r>
              <a:rPr lang="ko-KR" altLang="en-US" sz="2000" dirty="0" err="1"/>
              <a:t>머신러닝에서</a:t>
            </a:r>
            <a:r>
              <a:rPr lang="ko-KR" altLang="en-US" sz="2000" dirty="0"/>
              <a:t> 사람은 목표를 설정해주고 당근과 채찍을 이용해 성장시키는 코치 역할을 합니다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강화학습 모델도 주어진 환경에서 시행착오를 겪으며 좋은 피드백을 받는 쪽으로 최적화하며 성장합니다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AC0D9DAC-4B35-4031-B42D-DC52A071A0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74"/>
    </mc:Choice>
    <mc:Fallback xmlns="">
      <p:transition spd="slow" advTm="64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강화학습과</a:t>
            </a:r>
            <a:r>
              <a:rPr lang="ko-KR" altLang="en-US" dirty="0"/>
              <a:t> </a:t>
            </a:r>
            <a:r>
              <a:rPr lang="en-US" altLang="ko-KR" dirty="0"/>
              <a:t>DQN </a:t>
            </a:r>
            <a:r>
              <a:rPr lang="ko-KR" altLang="en-US" dirty="0"/>
              <a:t>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6742" y="1360714"/>
            <a:ext cx="6344557" cy="54972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3300"/>
                </a:solidFill>
              </a:rPr>
              <a:t>2013</a:t>
            </a:r>
            <a:r>
              <a:rPr lang="ko-KR" altLang="en-US" sz="2400" dirty="0">
                <a:solidFill>
                  <a:srgbClr val="FF3300"/>
                </a:solidFill>
              </a:rPr>
              <a:t>년 </a:t>
            </a:r>
            <a:r>
              <a:rPr lang="ko-KR" altLang="en-US" sz="2400" dirty="0" err="1">
                <a:solidFill>
                  <a:srgbClr val="FF3300"/>
                </a:solidFill>
              </a:rPr>
              <a:t>딥마인드</a:t>
            </a:r>
            <a:r>
              <a:rPr lang="en-US" altLang="ko-KR" sz="2400" dirty="0">
                <a:solidFill>
                  <a:schemeClr val="accent6"/>
                </a:solidFill>
              </a:rPr>
              <a:t>DeepMind</a:t>
            </a:r>
            <a:r>
              <a:rPr lang="ko-KR" altLang="en-US" sz="2400" dirty="0"/>
              <a:t>는 </a:t>
            </a:r>
            <a:r>
              <a:rPr lang="en-US" altLang="ko-KR" sz="2400" dirty="0"/>
              <a:t>NIPS(Neural Information Processing Systems) </a:t>
            </a:r>
            <a:r>
              <a:rPr lang="ko-KR" altLang="en-US" sz="2400" dirty="0"/>
              <a:t>학회에서 「딥 강화학습을 이용하여 </a:t>
            </a:r>
            <a:r>
              <a:rPr lang="ko-KR" altLang="en-US" sz="2400" dirty="0" err="1"/>
              <a:t>아타리</a:t>
            </a:r>
            <a:r>
              <a:rPr lang="ko-KR" altLang="en-US" sz="2400" dirty="0"/>
              <a:t> 게임하기</a:t>
            </a:r>
            <a:r>
              <a:rPr lang="en-US" altLang="ko-KR" sz="2400" dirty="0"/>
              <a:t>(Playing Atari with Deep Reinforcement Learning)</a:t>
            </a:r>
            <a:r>
              <a:rPr lang="ko-KR" altLang="en-US" sz="2400" dirty="0"/>
              <a:t>라는 논문을 발표합니다</a:t>
            </a: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DQN </a:t>
            </a:r>
            <a:r>
              <a:rPr lang="en-US" altLang="ko-KR" sz="2400" dirty="0">
                <a:solidFill>
                  <a:schemeClr val="accent6"/>
                </a:solidFill>
              </a:rPr>
              <a:t>deep q-network </a:t>
            </a:r>
            <a:r>
              <a:rPr lang="ko-KR" altLang="en-US" sz="2400" dirty="0"/>
              <a:t>알고리즘을 이용하여 </a:t>
            </a:r>
            <a:r>
              <a:rPr lang="ko-KR" altLang="en-US" sz="2400" dirty="0" err="1"/>
              <a:t>아타리</a:t>
            </a:r>
            <a:r>
              <a:rPr lang="en-US" altLang="ko-KR" sz="2400" dirty="0">
                <a:solidFill>
                  <a:schemeClr val="accent6"/>
                </a:solidFill>
              </a:rPr>
              <a:t>Atari</a:t>
            </a:r>
            <a:r>
              <a:rPr lang="en-US" altLang="ko-KR" sz="2400" dirty="0"/>
              <a:t> </a:t>
            </a:r>
            <a:r>
              <a:rPr lang="ko-KR" altLang="en-US" sz="2400" dirty="0"/>
              <a:t>사의 유명 게임들에서 사람보다 월등하게 높은 점수를 얻는 인공지능을 만들어 주목을 받았습니다</a:t>
            </a: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DQN</a:t>
            </a:r>
            <a:r>
              <a:rPr lang="ko-KR" altLang="en-US" sz="2400" dirty="0"/>
              <a:t>은 고전적인 </a:t>
            </a:r>
            <a:r>
              <a:rPr lang="en-US" altLang="ko-KR" sz="2400" dirty="0"/>
              <a:t>Q-Learning </a:t>
            </a:r>
            <a:r>
              <a:rPr lang="ko-KR" altLang="en-US" sz="2400" dirty="0" err="1"/>
              <a:t>강화학습</a:t>
            </a:r>
            <a:r>
              <a:rPr lang="ko-KR" altLang="en-US" sz="2400" dirty="0"/>
              <a:t> 알고리즘에 신경망과 여러 기법을 접목한 결과입니다</a:t>
            </a:r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강화학습을 크게 </a:t>
            </a:r>
            <a:r>
              <a:rPr lang="ko-KR" altLang="en-US" sz="2400" dirty="0">
                <a:solidFill>
                  <a:srgbClr val="FF3300"/>
                </a:solidFill>
              </a:rPr>
              <a:t>에이전트</a:t>
            </a:r>
            <a:r>
              <a:rPr lang="en-US" altLang="ko-KR" sz="2400" dirty="0">
                <a:solidFill>
                  <a:schemeClr val="accent6"/>
                </a:solidFill>
              </a:rPr>
              <a:t>agent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>
                <a:solidFill>
                  <a:srgbClr val="FF3300"/>
                </a:solidFill>
              </a:rPr>
              <a:t>상태</a:t>
            </a:r>
            <a:r>
              <a:rPr lang="en-US" altLang="ko-KR" sz="2400" dirty="0">
                <a:solidFill>
                  <a:schemeClr val="accent6"/>
                </a:solidFill>
              </a:rPr>
              <a:t>state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rgbClr val="FF3300"/>
                </a:solidFill>
              </a:rPr>
              <a:t>행동</a:t>
            </a:r>
            <a:r>
              <a:rPr lang="en-US" altLang="ko-KR" sz="2400" dirty="0">
                <a:solidFill>
                  <a:schemeClr val="accent6"/>
                </a:solidFill>
              </a:rPr>
              <a:t>action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rgbClr val="FF3300"/>
                </a:solidFill>
              </a:rPr>
              <a:t>보상</a:t>
            </a:r>
            <a:r>
              <a:rPr lang="en-US" altLang="ko-KR" sz="2400" dirty="0">
                <a:solidFill>
                  <a:schemeClr val="accent6"/>
                </a:solidFill>
              </a:rPr>
              <a:t>reward</a:t>
            </a:r>
            <a:r>
              <a:rPr lang="en-US" altLang="ko-KR" sz="2400" dirty="0"/>
              <a:t>, 4</a:t>
            </a:r>
            <a:r>
              <a:rPr lang="ko-KR" altLang="en-US" sz="2400" dirty="0"/>
              <a:t>가지 요소로 나눌 수 있습니다</a:t>
            </a:r>
            <a:endParaRPr lang="en-US" altLang="ko-KR" sz="2400" dirty="0"/>
          </a:p>
          <a:p>
            <a:pPr marL="449263" lvl="1" indent="-187325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/>
              <a:t>에이전트 </a:t>
            </a:r>
            <a:r>
              <a:rPr lang="en-US" altLang="ko-KR" sz="2300" dirty="0"/>
              <a:t>: </a:t>
            </a:r>
            <a:r>
              <a:rPr lang="ko-KR" altLang="en-US" sz="2300" dirty="0"/>
              <a:t>인공지능 플레이어 입니다</a:t>
            </a:r>
            <a:endParaRPr lang="en-US" altLang="ko-KR" sz="2300" dirty="0"/>
          </a:p>
          <a:p>
            <a:pPr marL="449263" lvl="1" indent="-187325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/>
              <a:t>상태</a:t>
            </a:r>
            <a:r>
              <a:rPr lang="en-US" altLang="ko-KR" sz="2300" dirty="0"/>
              <a:t>(</a:t>
            </a:r>
            <a:r>
              <a:rPr lang="ko-KR" altLang="en-US" sz="2300" dirty="0"/>
              <a:t>환경</a:t>
            </a:r>
            <a:r>
              <a:rPr lang="en-US" altLang="ko-KR" sz="2300" dirty="0"/>
              <a:t>)</a:t>
            </a:r>
            <a:r>
              <a:rPr lang="ko-KR" altLang="en-US" sz="2300" dirty="0"/>
              <a:t> </a:t>
            </a:r>
            <a:r>
              <a:rPr lang="en-US" altLang="ko-KR" sz="2300" dirty="0"/>
              <a:t>: </a:t>
            </a:r>
            <a:r>
              <a:rPr lang="ko-KR" altLang="en-US" sz="2300" dirty="0"/>
              <a:t>에이전트가 솔루션을 찾기 위한 무대입니다 </a:t>
            </a:r>
            <a:endParaRPr lang="en-US" altLang="ko-KR" sz="2300" dirty="0"/>
          </a:p>
          <a:p>
            <a:pPr marL="449263" lvl="1" indent="-187325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/>
              <a:t>행동 </a:t>
            </a:r>
            <a:r>
              <a:rPr lang="en-US" altLang="ko-KR" sz="2300" dirty="0"/>
              <a:t>: </a:t>
            </a:r>
            <a:r>
              <a:rPr lang="ko-KR" altLang="en-US" sz="2300" dirty="0"/>
              <a:t>에이전트가 환경 안에서 시행하는 상호작용 입니다 </a:t>
            </a:r>
            <a:endParaRPr lang="en-US" altLang="ko-KR" sz="2300" dirty="0"/>
          </a:p>
          <a:p>
            <a:pPr marL="449263" lvl="1" indent="-187325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/>
              <a:t>보상 </a:t>
            </a:r>
            <a:r>
              <a:rPr lang="en-US" altLang="ko-KR" sz="2300" dirty="0"/>
              <a:t>: </a:t>
            </a:r>
            <a:r>
              <a:rPr lang="ko-KR" altLang="en-US" sz="2300" dirty="0"/>
              <a:t>에이전트의 행동에 따른 점수 혹은 결과입니다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300" y="847725"/>
            <a:ext cx="5600700" cy="5476875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CED0BCE1-A798-4330-86F3-3407721A9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17"/>
    </mc:Choice>
    <mc:Fallback xmlns="">
      <p:transition spd="slow" advTm="98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60714"/>
            <a:ext cx="7598179" cy="4891314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게임을 마스터 한다는 뜻은 최고의 점수를 받는다는 뜻 입니다</a:t>
            </a:r>
            <a:endParaRPr lang="en-US" altLang="ko-KR" sz="2000" dirty="0"/>
          </a:p>
          <a:p>
            <a:r>
              <a:rPr lang="ko-KR" altLang="en-US" sz="2000" dirty="0"/>
              <a:t>점수가 오르거나 목표에 도달하면 일종의 보상을 받고 원치 않는 행동 할 때는 마이너스 보상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패널티</a:t>
            </a:r>
            <a:r>
              <a:rPr lang="en-US" altLang="ko-KR" sz="2000" dirty="0"/>
              <a:t>)</a:t>
            </a:r>
            <a:r>
              <a:rPr lang="ko-KR" altLang="en-US" sz="2000" dirty="0"/>
              <a:t>을 받는 경우도 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카트폴</a:t>
            </a:r>
            <a:r>
              <a:rPr lang="en-US" altLang="ko-KR" sz="2000" dirty="0">
                <a:solidFill>
                  <a:schemeClr val="accent6"/>
                </a:solidFill>
              </a:rPr>
              <a:t>cart-pole</a:t>
            </a:r>
            <a:r>
              <a:rPr lang="ko-KR" altLang="en-US" sz="2000" dirty="0"/>
              <a:t> 게임</a:t>
            </a:r>
            <a:endParaRPr lang="en-US" altLang="ko-KR" sz="2000" dirty="0"/>
          </a:p>
          <a:p>
            <a:pPr lvl="1"/>
            <a:r>
              <a:rPr lang="ko-KR" altLang="en-US" sz="1800" dirty="0"/>
              <a:t>막대기를 세우고 오래 버틸수록 점수가 올라갑니다</a:t>
            </a:r>
            <a:endParaRPr lang="en-US" altLang="ko-KR" sz="1800" dirty="0"/>
          </a:p>
          <a:p>
            <a:pPr lvl="1"/>
            <a:r>
              <a:rPr lang="ko-KR" altLang="en-US" sz="1800" dirty="0"/>
              <a:t>막대가 오른쪽으로 기울었을 때 어떤 동작이 가장 큰 보상을 준다고 예측할 수 있을까요</a:t>
            </a:r>
            <a:r>
              <a:rPr lang="en-US" altLang="ko-KR" sz="1800" dirty="0"/>
              <a:t>?</a:t>
            </a:r>
          </a:p>
          <a:p>
            <a:pPr lvl="1"/>
            <a:r>
              <a:rPr lang="ko-KR" altLang="en-US" sz="1800" dirty="0"/>
              <a:t>중심을 다시 맞춰야 하니 오른쪽 버튼을 눌러 검은색 상자를 오른쪽으로 움직이는 것이 왼쪽 버튼을 눌러 검은색 상자를 왼쪽으로 옮기는 것보다 보상이 클 것으로 예측 됩니다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en-US" altLang="ko-KR" sz="2000" dirty="0"/>
              <a:t>DQN</a:t>
            </a:r>
            <a:r>
              <a:rPr lang="ko-KR" altLang="en-US" sz="2000" dirty="0"/>
              <a:t>의 주요 특징은 바로 </a:t>
            </a:r>
            <a:r>
              <a:rPr lang="ko-KR" altLang="en-US" sz="2000" dirty="0">
                <a:solidFill>
                  <a:srgbClr val="FF3300"/>
                </a:solidFill>
              </a:rPr>
              <a:t>기억하기</a:t>
            </a:r>
            <a:r>
              <a:rPr lang="en-US" altLang="ko-KR" sz="2000" dirty="0">
                <a:solidFill>
                  <a:schemeClr val="accent6"/>
                </a:solidFill>
              </a:rPr>
              <a:t>memorize</a:t>
            </a:r>
            <a:r>
              <a:rPr lang="ko-KR" altLang="en-US" sz="2000" dirty="0"/>
              <a:t>와 </a:t>
            </a:r>
            <a:r>
              <a:rPr lang="ko-KR" altLang="en-US" sz="2000" dirty="0">
                <a:solidFill>
                  <a:srgbClr val="FF3300"/>
                </a:solidFill>
              </a:rPr>
              <a:t>다시 보기</a:t>
            </a:r>
            <a:r>
              <a:rPr lang="en-US" altLang="ko-KR" sz="2000" dirty="0">
                <a:solidFill>
                  <a:schemeClr val="accent6"/>
                </a:solidFill>
              </a:rPr>
              <a:t>replay</a:t>
            </a:r>
            <a:r>
              <a:rPr lang="ko-KR" altLang="en-US" sz="2000" dirty="0"/>
              <a:t>로서</a:t>
            </a:r>
            <a:r>
              <a:rPr lang="en-US" altLang="ko-KR" sz="2000" dirty="0"/>
              <a:t>, </a:t>
            </a:r>
            <a:r>
              <a:rPr lang="ko-KR" altLang="en-US" sz="2000" dirty="0"/>
              <a:t>간단한 아이디어지만 신경망이 </a:t>
            </a:r>
            <a:r>
              <a:rPr lang="ko-KR" altLang="en-US" sz="2000" dirty="0" err="1"/>
              <a:t>강화학습에</a:t>
            </a:r>
            <a:r>
              <a:rPr lang="ko-KR" altLang="en-US" sz="2000" dirty="0"/>
              <a:t> 이용되도록 만든 혁명적인 방법입니다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A0B2E-4213-45FA-B8C5-5FBA5B0A2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457" y="2860290"/>
            <a:ext cx="3640455" cy="2580323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B46F81D-237F-4C15-A301-634C5B6A2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03"/>
    </mc:Choice>
    <mc:Fallback xmlns="">
      <p:transition spd="slow" advTm="63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4"/>
            <a:ext cx="7455403" cy="49629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OpenAI</a:t>
            </a:r>
            <a:r>
              <a:rPr lang="ko-KR" altLang="en-US" dirty="0"/>
              <a:t>사의 </a:t>
            </a:r>
            <a:r>
              <a:rPr lang="en-US" altLang="ko-KR" dirty="0"/>
              <a:t>gym</a:t>
            </a:r>
            <a:r>
              <a:rPr lang="ko-KR" altLang="en-US" dirty="0"/>
              <a:t> 라이브러리를</a:t>
            </a:r>
            <a:r>
              <a:rPr lang="en-US" altLang="ko-KR" dirty="0"/>
              <a:t> </a:t>
            </a:r>
            <a:r>
              <a:rPr lang="ko-KR" altLang="en-US" dirty="0"/>
              <a:t>설치합니다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>
                <a:hlinkClick r:id="rId5"/>
              </a:rPr>
              <a:t>https://gym.openai.com/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&gt; </a:t>
            </a:r>
            <a:r>
              <a:rPr lang="en-US" altLang="ko-KR" dirty="0" err="1">
                <a:solidFill>
                  <a:srgbClr val="0070C0"/>
                </a:solidFill>
              </a:rPr>
              <a:t>conda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install gym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70C0"/>
                </a:solidFill>
              </a:rPr>
              <a:t>&gt; </a:t>
            </a:r>
            <a:r>
              <a:rPr lang="en-US" altLang="ko-KR" dirty="0">
                <a:solidFill>
                  <a:srgbClr val="FF3300"/>
                </a:solidFill>
              </a:rPr>
              <a:t>pip install gym</a:t>
            </a:r>
          </a:p>
          <a:p>
            <a:pPr lvl="1">
              <a:lnSpc>
                <a:spcPct val="120000"/>
              </a:lnSpc>
            </a:pP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/>
              <a:t>필수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임포트</a:t>
            </a:r>
            <a:r>
              <a:rPr lang="ko-KR" altLang="en-US" dirty="0"/>
              <a:t> 합니다</a:t>
            </a:r>
            <a:endParaRPr lang="en-US" altLang="ko-KR" dirty="0"/>
          </a:p>
          <a:p>
            <a:pPr marL="717550" lvl="1" indent="-26035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gym : </a:t>
            </a:r>
            <a:r>
              <a:rPr lang="ko-KR" altLang="en-US" dirty="0" err="1"/>
              <a:t>카트폴</a:t>
            </a:r>
            <a:r>
              <a:rPr lang="ko-KR" altLang="en-US" dirty="0"/>
              <a:t> 등의 여러 게임 환경을 제공하는 패키지입니다</a:t>
            </a:r>
            <a:endParaRPr lang="en-US" altLang="ko-KR" dirty="0"/>
          </a:p>
          <a:p>
            <a:pPr marL="717550" lvl="1" indent="-26035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 err="1"/>
              <a:t>deque</a:t>
            </a:r>
            <a:r>
              <a:rPr lang="en-US" altLang="ko-KR" dirty="0"/>
              <a:t> : </a:t>
            </a:r>
            <a:r>
              <a:rPr lang="ko-KR" altLang="en-US" dirty="0"/>
              <a:t>먼저 들어온 데이터가 먼저 나가게 되는 </a:t>
            </a:r>
            <a:r>
              <a:rPr lang="ko-KR" altLang="en-US" dirty="0">
                <a:solidFill>
                  <a:srgbClr val="FF3300"/>
                </a:solidFill>
              </a:rPr>
              <a:t>큐</a:t>
            </a:r>
            <a:r>
              <a:rPr lang="en-US" altLang="ko-KR" dirty="0">
                <a:solidFill>
                  <a:schemeClr val="accent6"/>
                </a:solidFill>
              </a:rPr>
              <a:t>queue</a:t>
            </a:r>
            <a:r>
              <a:rPr lang="en-US" altLang="ko-KR" dirty="0"/>
              <a:t> (FIFO </a:t>
            </a:r>
            <a:r>
              <a:rPr lang="en-US" altLang="ko-KR" dirty="0">
                <a:solidFill>
                  <a:schemeClr val="accent6"/>
                </a:solidFill>
              </a:rPr>
              <a:t>first in first out </a:t>
            </a:r>
            <a:r>
              <a:rPr lang="ko-KR" altLang="en-US" dirty="0"/>
              <a:t>혹은 선입선출</a:t>
            </a:r>
            <a:r>
              <a:rPr lang="en-US" altLang="ko-KR" dirty="0"/>
              <a:t>) </a:t>
            </a:r>
            <a:r>
              <a:rPr lang="ko-KR" altLang="en-US" dirty="0"/>
              <a:t>자료구조의 일종으로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FF3300"/>
                </a:solidFill>
              </a:rPr>
              <a:t>디큐</a:t>
            </a:r>
            <a:r>
              <a:rPr lang="en-US" altLang="ko-KR" dirty="0" err="1">
                <a:solidFill>
                  <a:schemeClr val="accent6"/>
                </a:solidFill>
              </a:rPr>
              <a:t>deque</a:t>
            </a:r>
            <a:r>
              <a:rPr lang="ko-KR" altLang="en-US" dirty="0"/>
              <a:t> </a:t>
            </a:r>
            <a:r>
              <a:rPr lang="en-US" altLang="ko-KR" dirty="0"/>
              <a:t>double ended queue</a:t>
            </a:r>
            <a:r>
              <a:rPr lang="ko-KR" altLang="en-US" dirty="0"/>
              <a:t>는 일반적인 큐와는 다르게 양쪽 끝에서 삽입과 삭제가 모두 가능한 자료구조 입니다</a:t>
            </a:r>
            <a:endParaRPr lang="en-US" altLang="ko-KR" dirty="0"/>
          </a:p>
          <a:p>
            <a:pPr marL="717550" lvl="1" indent="-26035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random : </a:t>
            </a:r>
            <a:r>
              <a:rPr lang="ko-KR" altLang="en-US" dirty="0"/>
              <a:t>에이전트가 무작위로 행동할 확률을 구하기 위해 사용하는 </a:t>
            </a:r>
            <a:r>
              <a:rPr lang="ko-KR" altLang="en-US" dirty="0" err="1"/>
              <a:t>파이썬</a:t>
            </a:r>
            <a:r>
              <a:rPr lang="ko-KR" altLang="en-US" dirty="0"/>
              <a:t> 기본 패키지 입니다</a:t>
            </a:r>
            <a:endParaRPr lang="en-US" altLang="ko-KR" dirty="0"/>
          </a:p>
          <a:p>
            <a:pPr marL="717550" lvl="1" indent="-26035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math : </a:t>
            </a:r>
            <a:r>
              <a:rPr lang="ko-KR" altLang="en-US" dirty="0"/>
              <a:t>에이전트가 무작위로 행동할 확률을 구하기 위해 사용하는 </a:t>
            </a:r>
            <a:r>
              <a:rPr lang="ko-KR" altLang="en-US" dirty="0" err="1"/>
              <a:t>파이썬</a:t>
            </a:r>
            <a:r>
              <a:rPr lang="ko-KR" altLang="en-US" dirty="0"/>
              <a:t> 기본 패키지 입니다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603" y="2194367"/>
            <a:ext cx="3838575" cy="3048000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0DC266DC-1EEB-4BAB-93F3-FE5DC1CF0C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8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2"/>
    </mc:Choice>
    <mc:Fallback xmlns="">
      <p:transition spd="slow" advTm="5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카트폴</a:t>
            </a:r>
            <a:r>
              <a:rPr lang="ko-KR" altLang="en-US" dirty="0"/>
              <a:t> 게임 마스터하기 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rgbClr val="0070C0"/>
                </a:solidFill>
              </a:rPr>
              <a:t>하이퍼파라미터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671629" cy="3443114"/>
          </a:xfrm>
        </p:spPr>
        <p:txBody>
          <a:bodyPr>
            <a:noAutofit/>
          </a:bodyPr>
          <a:lstStyle/>
          <a:p>
            <a:r>
              <a:rPr lang="ko-KR" altLang="en-US" sz="2000" dirty="0" err="1"/>
              <a:t>하이퍼파라미터를</a:t>
            </a:r>
            <a:r>
              <a:rPr lang="ko-KR" altLang="en-US" sz="2000" dirty="0"/>
              <a:t> 정의해줍니다</a:t>
            </a:r>
            <a:endParaRPr lang="en-US" altLang="ko-KR" sz="2000" dirty="0"/>
          </a:p>
          <a:p>
            <a:pPr marL="538163" lvl="1" indent="-174625">
              <a:buFont typeface="+mj-lt"/>
              <a:buAutoNum type="arabicPeriod"/>
            </a:pPr>
            <a:r>
              <a:rPr lang="ko-KR" altLang="en-US" sz="1800" dirty="0"/>
              <a:t>에피소드</a:t>
            </a:r>
            <a:r>
              <a:rPr lang="en-US" altLang="ko-KR" sz="1800" dirty="0"/>
              <a:t>(EPISODES) : </a:t>
            </a:r>
            <a:r>
              <a:rPr lang="ko-KR" altLang="en-US" sz="1800" dirty="0"/>
              <a:t>총 플레이 할 게임 수 입니다</a:t>
            </a:r>
            <a:endParaRPr lang="en-US" altLang="ko-KR" sz="1800" dirty="0"/>
          </a:p>
          <a:p>
            <a:pPr marL="538163" lvl="1" indent="-174625">
              <a:buFont typeface="+mj-lt"/>
              <a:buAutoNum type="arabicPeriod"/>
            </a:pPr>
            <a:r>
              <a:rPr lang="ko-KR" altLang="en-US" sz="1800" dirty="0" err="1"/>
              <a:t>엡실론</a:t>
            </a:r>
            <a:r>
              <a:rPr lang="en-US" altLang="ko-KR" sz="1800" dirty="0"/>
              <a:t>(EPS_START, EPS_END) : </a:t>
            </a:r>
            <a:r>
              <a:rPr lang="ko-KR" altLang="en-US" sz="1800" dirty="0"/>
              <a:t>에이전트가 </a:t>
            </a:r>
            <a:r>
              <a:rPr lang="ko-KR" altLang="en-US" sz="1800" u="sng" dirty="0"/>
              <a:t>무작위로 행동할 확률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</a:t>
            </a:r>
            <a:r>
              <a:rPr lang="ko-KR" altLang="en-US" sz="1800" dirty="0"/>
              <a:t> 예를 들어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엡실론이</a:t>
            </a:r>
            <a:r>
              <a:rPr lang="ko-KR" altLang="en-US" sz="1800" dirty="0"/>
              <a:t> </a:t>
            </a:r>
            <a:r>
              <a:rPr lang="en-US" altLang="ko-KR" sz="1800" dirty="0"/>
              <a:t>50%</a:t>
            </a:r>
            <a:r>
              <a:rPr lang="ko-KR" altLang="en-US" sz="1800" dirty="0"/>
              <a:t>면 절반의 확률로 무작위로 행동하고 절반의 확률로는 학습된 방향으로 행동합니다</a:t>
            </a:r>
            <a:r>
              <a:rPr lang="en-US" altLang="ko-KR" sz="1800" dirty="0"/>
              <a:t>.</a:t>
            </a:r>
            <a:r>
              <a:rPr lang="ko-KR" altLang="en-US" sz="1800" dirty="0"/>
              <a:t>‘무작위로 행동하는 이유는 에이전트가 가능한 모든 행동을 경험하도록 하기 위해서입니다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시작값은</a:t>
            </a:r>
            <a:r>
              <a:rPr lang="ko-KR" altLang="en-US" sz="1800" dirty="0"/>
              <a:t> </a:t>
            </a:r>
            <a:r>
              <a:rPr lang="en-US" altLang="ko-KR" sz="1800" dirty="0"/>
              <a:t>EPS_START</a:t>
            </a:r>
            <a:r>
              <a:rPr lang="ko-KR" altLang="en-US" sz="1800" dirty="0"/>
              <a:t>인 </a:t>
            </a:r>
            <a:r>
              <a:rPr lang="en-US" altLang="ko-KR" sz="1800" dirty="0"/>
              <a:t>90%</a:t>
            </a:r>
            <a:r>
              <a:rPr lang="ko-KR" altLang="en-US" sz="1800" dirty="0"/>
              <a:t>이며</a:t>
            </a:r>
            <a:r>
              <a:rPr lang="en-US" altLang="ko-KR" sz="1800" dirty="0"/>
              <a:t>, </a:t>
            </a:r>
            <a:r>
              <a:rPr lang="ko-KR" altLang="en-US" sz="1800" dirty="0"/>
              <a:t>학습이 진행되며 조금씩 감소하여 </a:t>
            </a:r>
            <a:r>
              <a:rPr lang="en-US" altLang="ko-KR" sz="1800" dirty="0"/>
              <a:t>EPS_END</a:t>
            </a:r>
            <a:r>
              <a:rPr lang="ko-KR" altLang="en-US" sz="1800" dirty="0"/>
              <a:t>인 </a:t>
            </a:r>
            <a:r>
              <a:rPr lang="en-US" altLang="ko-KR" sz="1800" dirty="0"/>
              <a:t>5%</a:t>
            </a:r>
            <a:r>
              <a:rPr lang="ko-KR" altLang="en-US" sz="1800" dirty="0"/>
              <a:t>까지 내려가게 됩니다</a:t>
            </a:r>
            <a:endParaRPr lang="en-US" altLang="ko-KR" sz="1800" dirty="0"/>
          </a:p>
          <a:p>
            <a:pPr marL="538163" lvl="1" indent="-174625">
              <a:buFont typeface="+mj-lt"/>
              <a:buAutoNum type="arabicPeriod"/>
            </a:pPr>
            <a:r>
              <a:rPr lang="ko-KR" altLang="en-US" sz="1800" dirty="0" err="1"/>
              <a:t>앱실론</a:t>
            </a:r>
            <a:r>
              <a:rPr lang="ko-KR" altLang="en-US" sz="1800" dirty="0"/>
              <a:t> 감소율</a:t>
            </a:r>
            <a:r>
              <a:rPr lang="en-US" altLang="ko-KR" sz="1800" dirty="0"/>
              <a:t>(EPS_DECAY) : EPS_START</a:t>
            </a:r>
            <a:r>
              <a:rPr lang="ko-KR" altLang="en-US" sz="1800" dirty="0"/>
              <a:t>로 시작하는 </a:t>
            </a:r>
            <a:r>
              <a:rPr lang="ko-KR" altLang="en-US" sz="1800" dirty="0" err="1"/>
              <a:t>엡실론의</a:t>
            </a:r>
            <a:r>
              <a:rPr lang="ko-KR" altLang="en-US" sz="1800" dirty="0"/>
              <a:t> 값을 </a:t>
            </a:r>
            <a:r>
              <a:rPr lang="en-US" altLang="ko-KR" sz="1800" dirty="0"/>
              <a:t>EPS_END </a:t>
            </a:r>
            <a:r>
              <a:rPr lang="ko-KR" altLang="en-US" sz="1800" dirty="0"/>
              <a:t>까지 점진적으로 감소시키는 값입니다</a:t>
            </a:r>
            <a:endParaRPr lang="en-US" altLang="ko-KR" sz="1800" dirty="0"/>
          </a:p>
          <a:p>
            <a:pPr marL="538163" lvl="1" indent="-174625">
              <a:buFont typeface="+mj-lt"/>
              <a:buAutoNum type="arabicPeriod"/>
            </a:pPr>
            <a:r>
              <a:rPr lang="ko-KR" altLang="en-US" sz="1800" dirty="0"/>
              <a:t>감마</a:t>
            </a:r>
            <a:r>
              <a:rPr lang="en-US" altLang="ko-KR" sz="1800" dirty="0"/>
              <a:t>(GAMMA) :</a:t>
            </a:r>
            <a:r>
              <a:rPr lang="ko-KR" altLang="en-US" sz="1800" dirty="0"/>
              <a:t> 에이전트가 </a:t>
            </a:r>
            <a:r>
              <a:rPr lang="ko-KR" altLang="en-US" sz="1800" u="sng" dirty="0"/>
              <a:t>현재 보상을 미래 보상보다 얼마나 가치 있게 여기는지</a:t>
            </a:r>
            <a:r>
              <a:rPr lang="ko-KR" altLang="en-US" sz="1800" dirty="0"/>
              <a:t>에 대한 값입니다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예를 들어</a:t>
            </a:r>
            <a:r>
              <a:rPr lang="en-US" altLang="ko-KR" sz="1800" dirty="0"/>
              <a:t>, 1 </a:t>
            </a:r>
            <a:r>
              <a:rPr lang="ko-KR" altLang="en-US" sz="1800" dirty="0"/>
              <a:t>년 뒤에 받을 만 원과 지금 받는 만 원의 가치는 같지 않습니다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1 </a:t>
            </a:r>
            <a:r>
              <a:rPr lang="ko-KR" altLang="en-US" sz="1800" dirty="0"/>
              <a:t>년 뒤에 받을 만 원은 이자율만큼 할인해줘야 합니다</a:t>
            </a:r>
            <a:r>
              <a:rPr lang="en-US" altLang="ko-KR" sz="1800" dirty="0"/>
              <a:t>.</a:t>
            </a:r>
            <a:r>
              <a:rPr lang="ko-KR" altLang="en-US" sz="1800" dirty="0"/>
              <a:t> 할인율과 비슷한 개념입니다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ko-KR" altLang="en-US" sz="1800" dirty="0" err="1">
                <a:solidFill>
                  <a:srgbClr val="FF3300"/>
                </a:solidFill>
              </a:rPr>
              <a:t>할인계수</a:t>
            </a:r>
            <a:r>
              <a:rPr lang="en-US" altLang="ko-KR" sz="1800" dirty="0">
                <a:solidFill>
                  <a:schemeClr val="accent6"/>
                </a:solidFill>
              </a:rPr>
              <a:t>discount factor</a:t>
            </a:r>
            <a:r>
              <a:rPr lang="ko-KR" altLang="en-US" sz="1800" dirty="0"/>
              <a:t>라고도 합니다</a:t>
            </a:r>
            <a:r>
              <a:rPr lang="en-US" altLang="ko-KR" sz="180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309" y="4754880"/>
            <a:ext cx="6339840" cy="210312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FB3FB2E-A7C4-4041-A937-5BD7B92C9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88"/>
    </mc:Choice>
    <mc:Fallback xmlns="">
      <p:transition spd="slow" advTm="86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5827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25337</TotalTime>
  <Words>1940</Words>
  <Application>Microsoft Office PowerPoint</Application>
  <PresentationFormat>와이드스크린</PresentationFormat>
  <Paragraphs>187</Paragraphs>
  <Slides>16</Slides>
  <Notes>9</Notes>
  <HiddenSlides>0</HiddenSlides>
  <MMClips>15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a펜고딕L</vt:lpstr>
      <vt:lpstr>맑은 고딕</vt:lpstr>
      <vt:lpstr>Arial</vt:lpstr>
      <vt:lpstr>Wingdings</vt:lpstr>
      <vt:lpstr>Office 테마</vt:lpstr>
      <vt:lpstr>(간단) 10장 주어진 환경과 상호작용하며 학습하는 DQN Deep Q-Network</vt:lpstr>
      <vt:lpstr>(추천) 더 공부하고 싶은 분께</vt:lpstr>
      <vt:lpstr>인공지능을 구현하는 딥러닝 모델들</vt:lpstr>
      <vt:lpstr>인공지능을 구현하는 딥러닝 모델들</vt:lpstr>
      <vt:lpstr>강화학습과 DQN 기초</vt:lpstr>
      <vt:lpstr>강화학습과 DQN 기초</vt:lpstr>
      <vt:lpstr>카트폴 게임 마스터하기</vt:lpstr>
      <vt:lpstr>카트폴 게임 마스터하기</vt:lpstr>
      <vt:lpstr>카트폴 게임 마스터하기 : 하이퍼파라미터</vt:lpstr>
      <vt:lpstr>카트폴 게임 마스터하기 : DQN 에이전트</vt:lpstr>
      <vt:lpstr>카트폴 게임 마스터하기 : 이전 경험 기억하기</vt:lpstr>
      <vt:lpstr>카트폴 게임 마스터하기 : 행동하기</vt:lpstr>
      <vt:lpstr>카트폴 게임 마스터하기 : 경험으로부터 배우기</vt:lpstr>
      <vt:lpstr>카트폴 게임 마스터하기 : 경험으로부터 배우기</vt:lpstr>
      <vt:lpstr>카트폴 게임 마스터하기 : 학습 시작하기</vt:lpstr>
      <vt:lpstr>카트폴 게임 마스터하기 : 게임 끝내기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딥러닝에 대하여</dc:title>
  <dc:creator>강뱅 강뱅</dc:creator>
  <cp:lastModifiedBy>MARVEL</cp:lastModifiedBy>
  <cp:revision>3026</cp:revision>
  <dcterms:created xsi:type="dcterms:W3CDTF">2020-03-08T14:23:32Z</dcterms:created>
  <dcterms:modified xsi:type="dcterms:W3CDTF">2021-06-07T09:01:46Z</dcterms:modified>
</cp:coreProperties>
</file>